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0617" autoAdjust="0"/>
  </p:normalViewPr>
  <p:slideViewPr>
    <p:cSldViewPr snapToGrid="0">
      <p:cViewPr>
        <p:scale>
          <a:sx n="70" d="100"/>
          <a:sy n="70" d="100"/>
        </p:scale>
        <p:origin x="-744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22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446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45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7918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606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132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752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5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24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76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472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59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89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055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56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15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8EED-6481-453C-8961-AF6D9EA80353}" type="datetimeFigureOut">
              <a:rPr lang="hu-HU" smtClean="0"/>
              <a:t>2019.01.05.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487CE3-0F45-41CE-A62F-DE5B77E036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446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.facebook.com/l.php?u=https%3A%2F%2Fwww.youtube.com%2Fwatch%3Fv%3DTAlcFwGIQBg%26t%3D7s%26fbclid%3DIwAR0p0EgKl94SzzahvJVmHkMLb80IfhjX5S9l_15AO6DrBH7LJg3ceX_yG7g&amp;h=AT3ttILLuJugZXOv3vSWfif0YsvugT3oREQav40csoqG053nt64YjgmGumeocTm6LUOAe7m5RB07HTSwq9lo9rDrrSvTHx7vsjj8GaoBnQ4fLWidiLrzY14RnxhOQx_XWIw2TBk4MVh6jru6r1NEW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C86C2B3-7BC9-4BC5-93D4-816B02C178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European </a:t>
            </a:r>
            <a:r>
              <a:rPr lang="hu-HU" dirty="0" err="1"/>
              <a:t>Central</a:t>
            </a:r>
            <a:r>
              <a:rPr lang="hu-HU" dirty="0"/>
              <a:t> Bank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CE59184-7FC2-4AC3-BE64-6BF623125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(</a:t>
            </a:r>
            <a:r>
              <a:rPr lang="hu-HU" dirty="0" err="1"/>
              <a:t>Tóbi</a:t>
            </a:r>
            <a:r>
              <a:rPr lang="hu-HU" dirty="0"/>
              <a:t> Dorina)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04BAAA81-3A02-40EF-BF0E-09FC3A35B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542" y="65372"/>
            <a:ext cx="463945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EECC7A0-CE72-4B7F-8F88-537985DE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General </a:t>
            </a:r>
            <a:r>
              <a:rPr lang="hu-HU" dirty="0" err="1" smtClean="0"/>
              <a:t>information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D503B06-7F53-46D6-B3A0-8392ED9E7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European Central Bank (ECB) is the </a:t>
            </a:r>
            <a:r>
              <a:rPr lang="en-US" sz="2000" b="1" dirty="0"/>
              <a:t>central bank of the 19 EU Member States </a:t>
            </a:r>
            <a:r>
              <a:rPr lang="en-US" sz="2000" dirty="0"/>
              <a:t>that have adopted the euro.</a:t>
            </a:r>
            <a:endParaRPr lang="hu-HU" sz="2000" dirty="0"/>
          </a:p>
          <a:p>
            <a:pPr marL="0" indent="0">
              <a:buNone/>
            </a:pPr>
            <a:r>
              <a:rPr lang="hu-HU" sz="2000" b="1" dirty="0" err="1"/>
              <a:t>Established</a:t>
            </a:r>
            <a:r>
              <a:rPr lang="hu-HU" sz="2000" b="1" dirty="0"/>
              <a:t> in</a:t>
            </a:r>
            <a:r>
              <a:rPr lang="hu-HU" sz="2000" dirty="0"/>
              <a:t>: 1998</a:t>
            </a:r>
          </a:p>
          <a:p>
            <a:pPr marL="0" indent="0">
              <a:buNone/>
            </a:pPr>
            <a:r>
              <a:rPr lang="hu-HU" sz="2000" b="1" dirty="0" err="1"/>
              <a:t>Location</a:t>
            </a:r>
            <a:r>
              <a:rPr lang="hu-HU" sz="2000" dirty="0"/>
              <a:t>: Frankfurt (</a:t>
            </a:r>
            <a:r>
              <a:rPr lang="hu-HU" sz="2000" dirty="0" err="1"/>
              <a:t>Germany</a:t>
            </a:r>
            <a:r>
              <a:rPr lang="hu-HU" sz="2000" dirty="0"/>
              <a:t>)</a:t>
            </a:r>
          </a:p>
          <a:p>
            <a:pPr marL="0" indent="0">
              <a:buNone/>
            </a:pPr>
            <a:r>
              <a:rPr lang="hu-HU" sz="2000" b="1" dirty="0" err="1"/>
              <a:t>President</a:t>
            </a:r>
            <a:r>
              <a:rPr lang="hu-HU" sz="2000" dirty="0"/>
              <a:t>: Mario </a:t>
            </a:r>
            <a:r>
              <a:rPr lang="hu-HU" sz="2000" dirty="0" err="1"/>
              <a:t>Draghi</a:t>
            </a:r>
            <a:endParaRPr lang="hu-HU" sz="2000" dirty="0"/>
          </a:p>
          <a:p>
            <a:pPr marL="0" indent="0">
              <a:buNone/>
            </a:pPr>
            <a:r>
              <a:rPr lang="en-US" sz="2000" b="1" dirty="0"/>
              <a:t>Members</a:t>
            </a:r>
            <a:r>
              <a:rPr lang="en-US" sz="2000" dirty="0"/>
              <a:t>: ECB President and Vice-President and governors of national </a:t>
            </a:r>
            <a:r>
              <a:rPr lang="hu-HU" sz="2000" dirty="0"/>
              <a:t>		     </a:t>
            </a:r>
            <a:r>
              <a:rPr lang="en-US" sz="2000" dirty="0"/>
              <a:t>central banks from all EU countries</a:t>
            </a:r>
          </a:p>
          <a:p>
            <a:pPr marL="0" indent="0">
              <a:buNone/>
            </a:pPr>
            <a:r>
              <a:rPr lang="hu-HU" sz="2000" b="1" dirty="0"/>
              <a:t>Main </a:t>
            </a:r>
            <a:r>
              <a:rPr lang="hu-HU" sz="2000" b="1" dirty="0" err="1"/>
              <a:t>aim</a:t>
            </a:r>
            <a:r>
              <a:rPr lang="hu-HU" sz="2400" b="1" dirty="0"/>
              <a:t>: </a:t>
            </a:r>
            <a:r>
              <a:rPr lang="hu-HU" sz="2000" b="1" dirty="0" err="1" smtClean="0"/>
              <a:t>keeping</a:t>
            </a:r>
            <a:r>
              <a:rPr lang="hu-HU" sz="2000" b="1" dirty="0" smtClean="0"/>
              <a:t> </a:t>
            </a:r>
            <a:r>
              <a:rPr lang="hu-HU" sz="2000" b="1" dirty="0" err="1"/>
              <a:t>prices</a:t>
            </a:r>
            <a:r>
              <a:rPr lang="hu-HU" sz="2000" b="1" dirty="0"/>
              <a:t> </a:t>
            </a:r>
            <a:r>
              <a:rPr lang="hu-HU" sz="2000" b="1" dirty="0" err="1"/>
              <a:t>stable</a:t>
            </a:r>
            <a:r>
              <a:rPr lang="hu-HU" sz="2000" b="1" dirty="0"/>
              <a:t>            </a:t>
            </a:r>
            <a:r>
              <a:rPr lang="hu-HU" sz="2000" dirty="0" err="1" smtClean="0"/>
              <a:t>supporting</a:t>
            </a:r>
            <a:r>
              <a:rPr lang="hu-HU" sz="2000" dirty="0" smtClean="0"/>
              <a:t> </a:t>
            </a:r>
            <a:r>
              <a:rPr lang="hu-HU" sz="2000" dirty="0" err="1"/>
              <a:t>economic</a:t>
            </a:r>
            <a:r>
              <a:rPr lang="hu-HU" sz="2000" dirty="0"/>
              <a:t> </a:t>
            </a:r>
            <a:r>
              <a:rPr lang="hu-HU" sz="2000" dirty="0" err="1"/>
              <a:t>growth</a:t>
            </a:r>
            <a:r>
              <a:rPr lang="hu-HU" sz="2000" dirty="0"/>
              <a:t>,</a:t>
            </a:r>
          </a:p>
          <a:p>
            <a:pPr marL="0" indent="0">
              <a:buNone/>
            </a:pPr>
            <a:r>
              <a:rPr lang="hu-HU" sz="2000" dirty="0"/>
              <a:t>									       </a:t>
            </a:r>
            <a:r>
              <a:rPr lang="hu-HU" sz="2000" dirty="0" err="1"/>
              <a:t>job</a:t>
            </a:r>
            <a:r>
              <a:rPr lang="hu-HU" sz="2000" dirty="0"/>
              <a:t> </a:t>
            </a:r>
            <a:r>
              <a:rPr lang="hu-HU" sz="2000" dirty="0" err="1"/>
              <a:t>creation</a:t>
            </a:r>
            <a:r>
              <a:rPr lang="hu-HU" sz="2400" dirty="0"/>
              <a:t> </a:t>
            </a:r>
            <a:endParaRPr lang="hu-HU" sz="2400" b="1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8D4B703F-02F2-4771-9728-F99FEA8D0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3" y="4301647"/>
            <a:ext cx="2231329" cy="2237426"/>
          </a:xfrm>
          <a:prstGeom prst="rect">
            <a:avLst/>
          </a:prstGeom>
        </p:spPr>
      </p:pic>
      <p:sp>
        <p:nvSpPr>
          <p:cNvPr id="6" name="Nyíl: jobbra mutató 5">
            <a:extLst>
              <a:ext uri="{FF2B5EF4-FFF2-40B4-BE49-F238E27FC236}">
                <a16:creationId xmlns="" xmlns:a16="http://schemas.microsoft.com/office/drawing/2014/main" id="{6DC0643D-5D06-4C8F-B64C-B84A495F8062}"/>
              </a:ext>
            </a:extLst>
          </p:cNvPr>
          <p:cNvSpPr/>
          <p:nvPr/>
        </p:nvSpPr>
        <p:spPr>
          <a:xfrm flipV="1">
            <a:off x="6796584" y="5221849"/>
            <a:ext cx="57320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8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4744DE8-4365-4FDE-AF85-3905435E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Tasks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14B6DC49-A192-4E8F-9869-8919E576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366611"/>
            <a:ext cx="8915400" cy="4100290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400" dirty="0"/>
              <a:t>The </a:t>
            </a:r>
            <a:r>
              <a:rPr lang="en-US" sz="2400" dirty="0" err="1"/>
              <a:t>Eurosystem</a:t>
            </a:r>
            <a:r>
              <a:rPr lang="en-US" sz="2400" dirty="0"/>
              <a:t> is responsible for:</a:t>
            </a:r>
          </a:p>
          <a:p>
            <a:pPr fontAlgn="base"/>
            <a:r>
              <a:rPr lang="hu-HU" sz="2000" dirty="0"/>
              <a:t>D</a:t>
            </a:r>
            <a:r>
              <a:rPr lang="en-US" sz="2000" dirty="0" err="1"/>
              <a:t>efining</a:t>
            </a:r>
            <a:r>
              <a:rPr lang="en-US" sz="2000" dirty="0"/>
              <a:t> and implementing </a:t>
            </a:r>
            <a:r>
              <a:rPr lang="en-US" sz="2000" b="1" dirty="0"/>
              <a:t>monetary policy</a:t>
            </a:r>
          </a:p>
          <a:p>
            <a:pPr fontAlgn="base"/>
            <a:r>
              <a:rPr lang="hu-HU" sz="2000" dirty="0"/>
              <a:t>C</a:t>
            </a:r>
            <a:r>
              <a:rPr lang="en-US" sz="2000" dirty="0" err="1"/>
              <a:t>onducting</a:t>
            </a:r>
            <a:r>
              <a:rPr lang="en-US" sz="2000" dirty="0"/>
              <a:t> </a:t>
            </a:r>
            <a:r>
              <a:rPr lang="en-US" sz="2000" b="1" dirty="0"/>
              <a:t>foreign exchange operations</a:t>
            </a:r>
          </a:p>
          <a:p>
            <a:pPr fontAlgn="base"/>
            <a:r>
              <a:rPr lang="hu-HU" sz="2000" dirty="0"/>
              <a:t>H</a:t>
            </a:r>
            <a:r>
              <a:rPr lang="en-US" sz="2000" dirty="0" err="1"/>
              <a:t>olding</a:t>
            </a:r>
            <a:r>
              <a:rPr lang="en-US" sz="2000" dirty="0"/>
              <a:t> and managing the euro area’s foreign currency reserves</a:t>
            </a:r>
          </a:p>
          <a:p>
            <a:pPr fontAlgn="base"/>
            <a:r>
              <a:rPr lang="hu-HU" sz="2000" dirty="0"/>
              <a:t>P</a:t>
            </a:r>
            <a:r>
              <a:rPr lang="en-US" sz="2000" dirty="0" err="1"/>
              <a:t>romoting</a:t>
            </a:r>
            <a:r>
              <a:rPr lang="en-US" sz="2000" dirty="0"/>
              <a:t> the smooth operation of payment systems</a:t>
            </a:r>
          </a:p>
          <a:p>
            <a:r>
              <a:rPr lang="en-US" sz="2000" dirty="0" err="1" smtClean="0"/>
              <a:t>Authori</a:t>
            </a:r>
            <a:r>
              <a:rPr lang="hu-HU" sz="2000" dirty="0" smtClean="0"/>
              <a:t>sing</a:t>
            </a:r>
            <a:r>
              <a:rPr lang="en-US" sz="2000" dirty="0"/>
              <a:t> </a:t>
            </a:r>
            <a:r>
              <a:rPr lang="hu-HU" sz="2000" b="1" dirty="0" err="1" smtClean="0"/>
              <a:t>issuance</a:t>
            </a:r>
            <a:r>
              <a:rPr lang="en-US" sz="2000" b="1" dirty="0" smtClean="0"/>
              <a:t> </a:t>
            </a:r>
            <a:r>
              <a:rPr lang="en-US" sz="2000" b="1" dirty="0"/>
              <a:t>of euro banknotes</a:t>
            </a:r>
            <a:r>
              <a:rPr lang="en-US" sz="2000" dirty="0"/>
              <a:t> by eurozone countries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1F733F5A-4EC4-4345-AD9A-E4CB98369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859" y="162499"/>
            <a:ext cx="3889585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171310F-AB0D-4BB2-B73E-9CF4C19A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Organisation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0C042D50-0B36-49B9-900A-872AED19D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491" y="2267705"/>
            <a:ext cx="8061960" cy="37776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ECB has the 3 following </a:t>
            </a:r>
            <a:r>
              <a:rPr lang="en-US" b="1" dirty="0"/>
              <a:t>decision-making bodies</a:t>
            </a:r>
            <a:r>
              <a:rPr lang="en-US" dirty="0"/>
              <a:t>:</a:t>
            </a:r>
            <a:endParaRPr lang="hu-HU" dirty="0"/>
          </a:p>
          <a:p>
            <a:pPr marL="0" indent="0">
              <a:buNone/>
            </a:pPr>
            <a:r>
              <a:rPr lang="hu-HU" sz="2000" b="1" dirty="0" err="1"/>
              <a:t>Governing</a:t>
            </a:r>
            <a:r>
              <a:rPr lang="hu-HU" sz="2000" b="1" dirty="0"/>
              <a:t> </a:t>
            </a:r>
            <a:r>
              <a:rPr lang="hu-HU" sz="2000" b="1" dirty="0" err="1"/>
              <a:t>Council</a:t>
            </a:r>
            <a:r>
              <a:rPr lang="hu-HU" sz="2000" b="1" dirty="0"/>
              <a:t>:  </a:t>
            </a:r>
            <a:r>
              <a:rPr lang="hu-HU" dirty="0"/>
              <a:t>-</a:t>
            </a:r>
            <a:r>
              <a:rPr lang="hu-HU" dirty="0" err="1"/>
              <a:t>defines</a:t>
            </a:r>
            <a:r>
              <a:rPr lang="hu-HU" dirty="0"/>
              <a:t> </a:t>
            </a:r>
            <a:r>
              <a:rPr lang="hu-HU" dirty="0" err="1"/>
              <a:t>eurozone</a:t>
            </a:r>
            <a:r>
              <a:rPr lang="hu-HU" dirty="0"/>
              <a:t> </a:t>
            </a:r>
            <a:r>
              <a:rPr lang="hu-HU" dirty="0" err="1"/>
              <a:t>monetary</a:t>
            </a:r>
            <a:r>
              <a:rPr lang="hu-HU" dirty="0"/>
              <a:t> policy</a:t>
            </a:r>
          </a:p>
          <a:p>
            <a:pPr marL="0" indent="0">
              <a:buNone/>
            </a:pPr>
            <a:r>
              <a:rPr lang="hu-HU" b="1" dirty="0" smtClean="0"/>
              <a:t>(main body)</a:t>
            </a:r>
            <a:r>
              <a:rPr lang="hu-HU" b="1" dirty="0"/>
              <a:t>	 </a:t>
            </a:r>
            <a:r>
              <a:rPr lang="hu-HU" b="1" dirty="0" smtClean="0"/>
              <a:t>          </a:t>
            </a:r>
            <a:r>
              <a:rPr lang="hu-HU" dirty="0" err="1"/>
              <a:t>-</a:t>
            </a:r>
            <a:r>
              <a:rPr lang="hu-HU" dirty="0" err="1" smtClean="0"/>
              <a:t>adopts</a:t>
            </a:r>
            <a:r>
              <a:rPr lang="hu-HU" dirty="0" smtClean="0"/>
              <a:t> </a:t>
            </a:r>
            <a:r>
              <a:rPr lang="hu-HU" dirty="0" err="1"/>
              <a:t>regulations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				    -</a:t>
            </a:r>
            <a:r>
              <a:rPr lang="en-US" dirty="0"/>
              <a:t>allows the euro to be issued</a:t>
            </a:r>
            <a:endParaRPr lang="hu-HU" dirty="0"/>
          </a:p>
          <a:p>
            <a:pPr marL="0" indent="0">
              <a:buNone/>
            </a:pPr>
            <a:r>
              <a:rPr lang="hu-HU" sz="2000" b="1" dirty="0" err="1"/>
              <a:t>Executive</a:t>
            </a:r>
            <a:r>
              <a:rPr lang="hu-HU" sz="2000" b="1" dirty="0"/>
              <a:t> </a:t>
            </a:r>
            <a:r>
              <a:rPr lang="hu-HU" sz="2000" b="1" dirty="0" err="1"/>
              <a:t>Board</a:t>
            </a:r>
            <a:r>
              <a:rPr lang="hu-HU" b="1" dirty="0"/>
              <a:t>: </a:t>
            </a:r>
            <a:r>
              <a:rPr lang="hu-HU" dirty="0"/>
              <a:t>-</a:t>
            </a:r>
            <a:r>
              <a:rPr lang="en-US" dirty="0"/>
              <a:t>responsible for implementing monetary policy</a:t>
            </a:r>
            <a:endParaRPr lang="hu-HU" dirty="0"/>
          </a:p>
          <a:p>
            <a:pPr marL="0" indent="0">
              <a:buNone/>
            </a:pPr>
            <a:r>
              <a:rPr lang="hu-HU" sz="2000" b="1" dirty="0"/>
              <a:t>General </a:t>
            </a:r>
            <a:r>
              <a:rPr lang="hu-HU" sz="2000" b="1" dirty="0" err="1"/>
              <a:t>Council</a:t>
            </a:r>
            <a:r>
              <a:rPr lang="hu-HU" sz="2000" b="1" dirty="0"/>
              <a:t>: </a:t>
            </a:r>
            <a:r>
              <a:rPr lang="hu-HU" dirty="0"/>
              <a:t>-</a:t>
            </a:r>
            <a:r>
              <a:rPr lang="en-US" dirty="0"/>
              <a:t> monetary and exchange rate policy coordination </a:t>
            </a:r>
            <a:r>
              <a:rPr lang="hu-HU" dirty="0"/>
              <a:t>					</a:t>
            </a:r>
            <a:r>
              <a:rPr lang="en-US" dirty="0"/>
              <a:t>between member states</a:t>
            </a:r>
            <a:endParaRPr lang="hu-HU" b="1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2EA5908F-15CC-40D6-BE7F-16C7E4574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47" y="3062489"/>
            <a:ext cx="3145809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D4C8279-0A14-431E-87D9-2FDAA18D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euro </a:t>
            </a:r>
            <a:r>
              <a:rPr lang="hu-HU" dirty="0" err="1"/>
              <a:t>area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15833E6-6178-4D80-8B2C-E9325C32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181" y="3013165"/>
            <a:ext cx="4547779" cy="2272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group of countries within the European Union where the euro is the official currency.</a:t>
            </a:r>
            <a:endParaRPr lang="hu-HU" sz="2000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43ABB054-F2B7-4CD9-9C37-B8CDD962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35" b="13904"/>
          <a:stretch/>
        </p:blipFill>
        <p:spPr>
          <a:xfrm>
            <a:off x="6274210" y="896982"/>
            <a:ext cx="5167521" cy="54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revision</a:t>
            </a:r>
            <a:r>
              <a:rPr lang="hu-HU" dirty="0" smtClean="0"/>
              <a:t> </a:t>
            </a:r>
            <a:r>
              <a:rPr lang="hu-HU" dirty="0" err="1" smtClean="0"/>
              <a:t>watch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smtClean="0"/>
              <a:t> video.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>
                <a:hlinkClick r:id="rId2"/>
              </a:rPr>
              <a:t>https://www.youtube.com/watch?v=TAlcFwGIQBg&amp;t=7s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4054986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</TotalTime>
  <Words>130</Words>
  <Application>Microsoft Office PowerPoint</Application>
  <PresentationFormat>Egyéni</PresentationFormat>
  <Paragraphs>28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Szálak</vt:lpstr>
      <vt:lpstr>European Central Bank</vt:lpstr>
      <vt:lpstr>General information</vt:lpstr>
      <vt:lpstr>Tasks</vt:lpstr>
      <vt:lpstr>Organisation </vt:lpstr>
      <vt:lpstr>The euro area</vt:lpstr>
      <vt:lpstr>As a revision watch this video.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Europen Central Bank</dc:title>
  <dc:creator>Dorina</dc:creator>
  <cp:lastModifiedBy>MSZÁgi</cp:lastModifiedBy>
  <cp:revision>16</cp:revision>
  <dcterms:created xsi:type="dcterms:W3CDTF">2018-12-23T16:28:52Z</dcterms:created>
  <dcterms:modified xsi:type="dcterms:W3CDTF">2019-01-05T16:51:13Z</dcterms:modified>
</cp:coreProperties>
</file>