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6" r:id="rId5"/>
    <p:sldId id="267" r:id="rId6"/>
    <p:sldId id="258" r:id="rId7"/>
    <p:sldId id="259" r:id="rId8"/>
    <p:sldId id="260" r:id="rId9"/>
    <p:sldId id="261" r:id="rId10"/>
    <p:sldId id="262" r:id="rId11"/>
    <p:sldId id="263" r:id="rId12"/>
    <p:sldId id="268" r:id="rId13"/>
    <p:sldId id="269" r:id="rId14"/>
    <p:sldId id="264"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A23720DD-5B6D-40BF-8493-A6B52D484E6B}" type="datetimeFigureOut">
              <a:rPr lang="tr-TR" smtClean="0"/>
              <a:pPr/>
              <a:t>7.01.2019</a:t>
            </a:fld>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302176B-0E47-46AC-8F43-DAB4B8A37D06}" type="slidenum">
              <a:rPr lang="tr-TR" smtClean="0"/>
              <a:pPr/>
              <a:t>‹#›</a:t>
            </a:fld>
            <a:endParaRPr lang="tr-TR"/>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7.01.2019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7.01.2019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A23720DD-5B6D-40BF-8493-A6B52D484E6B}" type="datetimeFigureOut">
              <a:rPr lang="tr-TR" smtClean="0"/>
              <a:pPr/>
              <a:t>7.01.2019</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A23720DD-5B6D-40BF-8493-A6B52D484E6B}" type="datetimeFigureOut">
              <a:rPr lang="tr-TR" smtClean="0"/>
              <a:pPr/>
              <a:t>7.01.2019</a:t>
            </a:fld>
            <a:endParaRPr lang="tr-TR"/>
          </a:p>
        </p:txBody>
      </p:sp>
      <p:sp>
        <p:nvSpPr>
          <p:cNvPr id="5" name="Altbilgi Yer Tutucusu 4"/>
          <p:cNvSpPr>
            <a:spLocks noGrp="1"/>
          </p:cNvSpPr>
          <p:nvPr>
            <p:ph type="ftr" sz="quarter" idx="11"/>
          </p:nvPr>
        </p:nvSpPr>
        <p:spPr>
          <a:xfrm>
            <a:off x="2619376" y="6480969"/>
            <a:ext cx="4260056" cy="300831"/>
          </a:xfrm>
        </p:spPr>
        <p:txBody>
          <a:bodyPr/>
          <a:lstStyle/>
          <a:p>
            <a:endParaRPr lang="tr-TR"/>
          </a:p>
        </p:txBody>
      </p:sp>
      <p:sp>
        <p:nvSpPr>
          <p:cNvPr id="6" name="Slayt Numarası Yer Tutucusu 5"/>
          <p:cNvSpPr>
            <a:spLocks noGrp="1"/>
          </p:cNvSpPr>
          <p:nvPr>
            <p:ph type="sldNum" sz="quarter" idx="12"/>
          </p:nvPr>
        </p:nvSpPr>
        <p:spPr>
          <a:xfrm>
            <a:off x="8451056" y="809624"/>
            <a:ext cx="502920" cy="300831"/>
          </a:xfrm>
        </p:spPr>
        <p:txBody>
          <a:bodyPr/>
          <a:lstStyle/>
          <a:p>
            <a:fld id="{F302176B-0E47-46AC-8F43-DAB4B8A37D06}" type="slidenum">
              <a:rPr lang="tr-TR" smtClean="0"/>
              <a:pPr/>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A23720DD-5B6D-40BF-8493-A6B52D484E6B}" type="datetimeFigureOut">
              <a:rPr lang="tr-TR" smtClean="0"/>
              <a:pPr/>
              <a:t>7.01.2019</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F302176B-0E47-46AC-8F43-DAB4B8A37D06}" type="slidenum">
              <a:rPr lang="tr-TR" smtClean="0"/>
              <a:pPr/>
              <a:t>‹#›</a:t>
            </a:fld>
            <a:endParaRPr lang="tr-TR"/>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A23720DD-5B6D-40BF-8493-A6B52D484E6B}" type="datetimeFigureOut">
              <a:rPr lang="tr-TR" smtClean="0"/>
              <a:pPr/>
              <a:t>7.01.2019</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A23720DD-5B6D-40BF-8493-A6B52D484E6B}" type="datetimeFigureOut">
              <a:rPr lang="tr-TR" smtClean="0"/>
              <a:pPr/>
              <a:t>7.01.2019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A23720DD-5B6D-40BF-8493-A6B52D484E6B}" type="datetimeFigureOut">
              <a:rPr lang="tr-TR" smtClean="0"/>
              <a:pPr/>
              <a:t>7.01.2019</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F302176B-0E47-46AC-8F43-DAB4B8A37D06}" type="slidenum">
              <a:rPr lang="tr-TR" smtClean="0"/>
              <a:pPr/>
              <a:t>‹#›</a:t>
            </a:fld>
            <a:endParaRPr lang="tr-TR"/>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A23720DD-5B6D-40BF-8493-A6B52D484E6B}" type="datetimeFigureOut">
              <a:rPr lang="tr-TR" smtClean="0"/>
              <a:pPr/>
              <a:t>7.01.2019</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A23720DD-5B6D-40BF-8493-A6B52D484E6B}" type="datetimeFigureOut">
              <a:rPr lang="tr-TR" smtClean="0"/>
              <a:pPr/>
              <a:t>7.01.2019</a:t>
            </a:fld>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23720DD-5B6D-40BF-8493-A6B52D484E6B}" type="datetimeFigureOut">
              <a:rPr lang="tr-TR" smtClean="0"/>
              <a:pPr/>
              <a:t>7.01.2019</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302176B-0E47-46AC-8F43-DAB4B8A37D06}"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60404" y="2611364"/>
            <a:ext cx="8062912" cy="3240360"/>
          </a:xfrm>
        </p:spPr>
        <p:txBody>
          <a:bodyPr/>
          <a:lstStyle/>
          <a:p>
            <a:r>
              <a:rPr lang="en-US" dirty="0" smtClean="0"/>
              <a:t> </a:t>
            </a:r>
            <a:endParaRPr lang="tr-TR" dirty="0"/>
          </a:p>
        </p:txBody>
      </p:sp>
      <p:sp>
        <p:nvSpPr>
          <p:cNvPr id="4" name="Dikdörtgen 3"/>
          <p:cNvSpPr/>
          <p:nvPr/>
        </p:nvSpPr>
        <p:spPr>
          <a:xfrm>
            <a:off x="549908" y="1052736"/>
            <a:ext cx="8044190"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r-TR"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EUROPEAN </a:t>
            </a:r>
            <a:r>
              <a:rPr lang="tr-TR"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PARLIAMENT</a:t>
            </a:r>
            <a:endParaRPr lang="tr-T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6" name="Resim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636912"/>
            <a:ext cx="9144000" cy="4221089"/>
          </a:xfrm>
          <a:prstGeom prst="rect">
            <a:avLst/>
          </a:prstGeom>
        </p:spPr>
      </p:pic>
    </p:spTree>
    <p:extLst>
      <p:ext uri="{BB962C8B-B14F-4D97-AF65-F5344CB8AC3E}">
        <p14:creationId xmlns:p14="http://schemas.microsoft.com/office/powerpoint/2010/main" xmlns="" val="15475212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60648"/>
            <a:ext cx="8229600" cy="4572000"/>
          </a:xfrm>
        </p:spPr>
        <p:txBody>
          <a:bodyPr>
            <a:normAutofit/>
          </a:bodyPr>
          <a:lstStyle/>
          <a:p>
            <a:pPr marL="64008" indent="0">
              <a:buNone/>
            </a:pPr>
            <a:endParaRPr lang="tr-TR" sz="3500" dirty="0" smtClean="0">
              <a:solidFill>
                <a:schemeClr val="bg1"/>
              </a:solidFill>
            </a:endParaRPr>
          </a:p>
          <a:p>
            <a:pPr marL="64008" indent="0">
              <a:buNone/>
            </a:pPr>
            <a:r>
              <a:rPr lang="tr-TR" sz="3500" dirty="0" smtClean="0">
                <a:solidFill>
                  <a:schemeClr val="bg1"/>
                </a:solidFill>
              </a:rPr>
              <a:t>3-)</a:t>
            </a:r>
            <a:r>
              <a:rPr lang="tr-TR" sz="3300" b="1" u="sng" dirty="0" err="1" smtClean="0">
                <a:solidFill>
                  <a:srgbClr val="FF0000"/>
                </a:solidFill>
              </a:rPr>
              <a:t>Budgetary</a:t>
            </a:r>
            <a:r>
              <a:rPr lang="tr-TR" sz="3300" b="1" u="sng" dirty="0" smtClean="0">
                <a:solidFill>
                  <a:srgbClr val="FF0000"/>
                </a:solidFill>
              </a:rPr>
              <a:t>:</a:t>
            </a:r>
          </a:p>
          <a:p>
            <a:pPr marL="64008" indent="0">
              <a:buNone/>
            </a:pPr>
            <a:r>
              <a:rPr lang="tr-TR" sz="4000" dirty="0" smtClean="0">
                <a:solidFill>
                  <a:schemeClr val="bg1"/>
                </a:solidFill>
              </a:rPr>
              <a:t>*</a:t>
            </a:r>
            <a:r>
              <a:rPr lang="en-US" sz="2600" dirty="0" smtClean="0"/>
              <a:t>Establishing </a:t>
            </a:r>
            <a:r>
              <a:rPr lang="en-US" sz="2600" dirty="0"/>
              <a:t>the EU budget, together with the Council</a:t>
            </a:r>
          </a:p>
          <a:p>
            <a:pPr marL="64008" indent="0">
              <a:buNone/>
            </a:pPr>
            <a:r>
              <a:rPr lang="tr-TR" sz="4000" dirty="0" smtClean="0">
                <a:solidFill>
                  <a:schemeClr val="bg1"/>
                </a:solidFill>
              </a:rPr>
              <a:t>*</a:t>
            </a:r>
            <a:r>
              <a:rPr lang="en-US" sz="2600" dirty="0"/>
              <a:t>Approving the EU's long-term budget, the "Multiannual Financial Framework</a:t>
            </a:r>
            <a:r>
              <a:rPr lang="en-US" sz="4000" dirty="0"/>
              <a:t>"</a:t>
            </a:r>
          </a:p>
          <a:p>
            <a:pPr marL="64008" indent="0">
              <a:buNone/>
            </a:pPr>
            <a:endParaRPr lang="tr-TR" sz="4000" dirty="0">
              <a:solidFill>
                <a:schemeClr val="bg1"/>
              </a:solidFill>
            </a:endParaRPr>
          </a:p>
          <a:p>
            <a:pPr marL="64008" indent="0">
              <a:buNone/>
            </a:pPr>
            <a:endParaRPr lang="tr-TR" sz="3500" dirty="0"/>
          </a:p>
        </p:txBody>
      </p:sp>
    </p:spTree>
    <p:extLst>
      <p:ext uri="{BB962C8B-B14F-4D97-AF65-F5344CB8AC3E}">
        <p14:creationId xmlns:p14="http://schemas.microsoft.com/office/powerpoint/2010/main" xmlns="" val="3516515885"/>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8229600" cy="5186048"/>
          </a:xfrm>
        </p:spPr>
        <p:txBody>
          <a:bodyPr>
            <a:normAutofit/>
          </a:bodyPr>
          <a:lstStyle/>
          <a:p>
            <a:pPr marL="64008" indent="0">
              <a:buNone/>
            </a:pPr>
            <a:r>
              <a:rPr lang="en-US" dirty="0"/>
              <a:t>Parliament's work comprises two main stages</a:t>
            </a:r>
            <a:r>
              <a:rPr lang="en-US" dirty="0" smtClean="0"/>
              <a:t>:</a:t>
            </a:r>
            <a:endParaRPr lang="tr-TR" dirty="0" smtClean="0"/>
          </a:p>
          <a:p>
            <a:pPr marL="64008" indent="0">
              <a:buNone/>
            </a:pPr>
            <a:endParaRPr lang="tr-TR" dirty="0" smtClean="0"/>
          </a:p>
          <a:p>
            <a:pPr marL="64008" indent="0">
              <a:buNone/>
            </a:pPr>
            <a:r>
              <a:rPr lang="tr-TR" b="1" u="sng" dirty="0" smtClean="0">
                <a:solidFill>
                  <a:srgbClr val="FF0000"/>
                </a:solidFill>
              </a:rPr>
              <a:t>1-)</a:t>
            </a:r>
            <a:r>
              <a:rPr lang="tr-TR" b="1" u="sng" dirty="0" err="1" smtClean="0">
                <a:solidFill>
                  <a:srgbClr val="FF0000"/>
                </a:solidFill>
              </a:rPr>
              <a:t>Committees</a:t>
            </a:r>
            <a:r>
              <a:rPr lang="tr-TR" b="1" u="sng" dirty="0" smtClean="0">
                <a:solidFill>
                  <a:srgbClr val="FF0000"/>
                </a:solidFill>
              </a:rPr>
              <a:t>: </a:t>
            </a:r>
            <a:r>
              <a:rPr lang="en-US" dirty="0" smtClean="0"/>
              <a:t>to </a:t>
            </a:r>
            <a:r>
              <a:rPr lang="en-US" dirty="0"/>
              <a:t>prepare legislation.</a:t>
            </a:r>
            <a:br>
              <a:rPr lang="en-US" dirty="0"/>
            </a:br>
            <a:r>
              <a:rPr lang="en-US" dirty="0"/>
              <a:t>The Parliament numbers </a:t>
            </a:r>
            <a:r>
              <a:rPr lang="en-US" b="1" dirty="0"/>
              <a:t>20 </a:t>
            </a:r>
            <a:r>
              <a:rPr lang="en-US" dirty="0"/>
              <a:t>committees and two subcommittees, each handling a particular policy area. </a:t>
            </a:r>
            <a:endParaRPr lang="tr-TR" dirty="0">
              <a:solidFill>
                <a:srgbClr val="FF0000"/>
              </a:solidFill>
            </a:endParaRPr>
          </a:p>
        </p:txBody>
      </p:sp>
      <p:sp>
        <p:nvSpPr>
          <p:cNvPr id="4" name="Dikdörtgen 3"/>
          <p:cNvSpPr/>
          <p:nvPr/>
        </p:nvSpPr>
        <p:spPr>
          <a:xfrm>
            <a:off x="683568" y="332656"/>
            <a:ext cx="7996100"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How does the Parliament work?</a:t>
            </a:r>
          </a:p>
        </p:txBody>
      </p:sp>
    </p:spTree>
    <p:extLst>
      <p:ext uri="{BB962C8B-B14F-4D97-AF65-F5344CB8AC3E}">
        <p14:creationId xmlns:p14="http://schemas.microsoft.com/office/powerpoint/2010/main" xmlns="" val="55383668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351858"/>
            <a:ext cx="8229600" cy="4572000"/>
          </a:xfrm>
        </p:spPr>
        <p:txBody>
          <a:bodyPr>
            <a:normAutofit/>
          </a:bodyPr>
          <a:lstStyle/>
          <a:p>
            <a:pPr marL="64008" indent="0">
              <a:buNone/>
            </a:pPr>
            <a:r>
              <a:rPr lang="en-US" sz="2100" b="1" smtClean="0"/>
              <a:t>There </a:t>
            </a:r>
            <a:r>
              <a:rPr lang="en-US" sz="2100" b="1" dirty="0"/>
              <a:t>are 20 parliamentary committees. A committee consists of between 25 and 73 MEPs, and has a chair, a bureau and a secretariat. The political makeup of the committees reflects that of the plenary assembly.</a:t>
            </a:r>
            <a:endParaRPr lang="tr-TR" sz="2100" dirty="0"/>
          </a:p>
        </p:txBody>
      </p:sp>
      <p:sp>
        <p:nvSpPr>
          <p:cNvPr id="4" name="Dikdörtgen 3"/>
          <p:cNvSpPr/>
          <p:nvPr/>
        </p:nvSpPr>
        <p:spPr>
          <a:xfrm>
            <a:off x="539552" y="28419"/>
            <a:ext cx="7679628" cy="1323439"/>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The Committees of the European Parliament</a:t>
            </a:r>
            <a:endParaRPr lang="tr-TR"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39552" y="3645024"/>
            <a:ext cx="7679628" cy="3212976"/>
          </a:xfrm>
          <a:prstGeom prst="rect">
            <a:avLst/>
          </a:prstGeom>
        </p:spPr>
      </p:pic>
    </p:spTree>
    <p:extLst>
      <p:ext uri="{BB962C8B-B14F-4D97-AF65-F5344CB8AC3E}">
        <p14:creationId xmlns:p14="http://schemas.microsoft.com/office/powerpoint/2010/main" xmlns="" val="1289326032"/>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76672"/>
            <a:ext cx="8229600" cy="4572000"/>
          </a:xfrm>
        </p:spPr>
        <p:txBody>
          <a:bodyPr>
            <a:normAutofit fontScale="62500" lnSpcReduction="20000"/>
          </a:bodyPr>
          <a:lstStyle/>
          <a:p>
            <a:pPr marL="64008" indent="0" fontAlgn="ctr">
              <a:buNone/>
            </a:pPr>
            <a:r>
              <a:rPr lang="tr-TR" sz="5700" dirty="0">
                <a:solidFill>
                  <a:srgbClr val="FF0000"/>
                </a:solidFill>
              </a:rPr>
              <a:t>*</a:t>
            </a:r>
            <a:r>
              <a:rPr lang="en-US" sz="4000" dirty="0" smtClean="0"/>
              <a:t>The </a:t>
            </a:r>
            <a:r>
              <a:rPr lang="en-US" sz="4000" dirty="0"/>
              <a:t>parliamentary committees meet once or twice a month in Brussels. Their debates are held in public</a:t>
            </a:r>
            <a:r>
              <a:rPr lang="en-US" sz="3500" dirty="0"/>
              <a:t>.</a:t>
            </a:r>
          </a:p>
          <a:p>
            <a:pPr marL="64008" indent="0" fontAlgn="ctr">
              <a:buNone/>
            </a:pPr>
            <a:r>
              <a:rPr lang="tr-TR" sz="5700" dirty="0" smtClean="0">
                <a:solidFill>
                  <a:srgbClr val="FF0000"/>
                </a:solidFill>
              </a:rPr>
              <a:t>*</a:t>
            </a:r>
            <a:r>
              <a:rPr lang="en-US" sz="4000" dirty="0" smtClean="0"/>
              <a:t>The </a:t>
            </a:r>
            <a:r>
              <a:rPr lang="en-US" sz="4000" dirty="0"/>
              <a:t>committees draw up, amend and adopt legislative proposals and own-initiative reports. They consider Commission and Council proposals and, where necessary, draw up reports to be presented to the plenary assembly</a:t>
            </a:r>
            <a:r>
              <a:rPr lang="en-US" sz="3500" dirty="0"/>
              <a:t>.</a:t>
            </a:r>
          </a:p>
          <a:p>
            <a:pPr marL="64008" indent="0" fontAlgn="ctr">
              <a:buNone/>
            </a:pPr>
            <a:r>
              <a:rPr lang="en-US" sz="4000" dirty="0" smtClean="0"/>
              <a:t> </a:t>
            </a:r>
            <a:endParaRPr lang="tr-TR" sz="4000" dirty="0" smtClean="0"/>
          </a:p>
          <a:p>
            <a:pPr marL="64008" indent="0" fontAlgn="ctr">
              <a:buNone/>
            </a:pPr>
            <a:r>
              <a:rPr lang="tr-TR" sz="6400" dirty="0" smtClean="0">
                <a:solidFill>
                  <a:srgbClr val="FF0000"/>
                </a:solidFill>
              </a:rPr>
              <a:t>*</a:t>
            </a:r>
            <a:endParaRPr lang="tr-TR" dirty="0"/>
          </a:p>
        </p:txBody>
      </p:sp>
    </p:spTree>
    <p:extLst>
      <p:ext uri="{BB962C8B-B14F-4D97-AF65-F5344CB8AC3E}">
        <p14:creationId xmlns:p14="http://schemas.microsoft.com/office/powerpoint/2010/main" xmlns="" val="3022788064"/>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92696"/>
            <a:ext cx="8229600" cy="6050144"/>
          </a:xfrm>
        </p:spPr>
        <p:txBody>
          <a:bodyPr/>
          <a:lstStyle/>
          <a:p>
            <a:pPr marL="64008" indent="0">
              <a:buNone/>
            </a:pPr>
            <a:r>
              <a:rPr lang="tr-TR" b="1" u="sng" dirty="0" smtClean="0">
                <a:solidFill>
                  <a:srgbClr val="FF0000"/>
                </a:solidFill>
              </a:rPr>
              <a:t>2-)</a:t>
            </a:r>
            <a:r>
              <a:rPr lang="tr-TR" b="1" u="sng" dirty="0" err="1" smtClean="0">
                <a:solidFill>
                  <a:srgbClr val="FF0000"/>
                </a:solidFill>
              </a:rPr>
              <a:t>Plenary</a:t>
            </a:r>
            <a:r>
              <a:rPr lang="tr-TR" b="1" u="sng" dirty="0" smtClean="0">
                <a:solidFill>
                  <a:srgbClr val="FF0000"/>
                </a:solidFill>
              </a:rPr>
              <a:t> </a:t>
            </a:r>
            <a:r>
              <a:rPr lang="tr-TR" b="1" u="sng" dirty="0" err="1" smtClean="0">
                <a:solidFill>
                  <a:srgbClr val="FF0000"/>
                </a:solidFill>
              </a:rPr>
              <a:t>sessions</a:t>
            </a:r>
            <a:r>
              <a:rPr lang="tr-TR" b="1" u="sng" dirty="0" smtClean="0">
                <a:solidFill>
                  <a:srgbClr val="FF0000"/>
                </a:solidFill>
              </a:rPr>
              <a:t>: </a:t>
            </a:r>
            <a:r>
              <a:rPr lang="en-US" dirty="0" smtClean="0"/>
              <a:t>to </a:t>
            </a:r>
            <a:r>
              <a:rPr lang="en-US" dirty="0"/>
              <a:t>pass legislation.</a:t>
            </a:r>
            <a:br>
              <a:rPr lang="en-US" dirty="0"/>
            </a:br>
            <a:r>
              <a:rPr lang="en-US" dirty="0"/>
              <a:t>This is when all the MEPs gather in the chamber to give a final vote on the proposed legislation and the proposed amendments. Normally held in Strasbourg for four days a month, but sometimes there are additional sessions in Brussels.</a:t>
            </a:r>
            <a:endParaRPr lang="tr-TR" dirty="0">
              <a:solidFill>
                <a:srgbClr val="FF0000"/>
              </a:solidFill>
            </a:endParaRPr>
          </a:p>
        </p:txBody>
      </p:sp>
    </p:spTree>
    <p:extLst>
      <p:ext uri="{BB962C8B-B14F-4D97-AF65-F5344CB8AC3E}">
        <p14:creationId xmlns:p14="http://schemas.microsoft.com/office/powerpoint/2010/main" xmlns="" val="357876349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3956" y="908720"/>
            <a:ext cx="8229600" cy="5186048"/>
          </a:xfrm>
        </p:spPr>
        <p:txBody>
          <a:bodyPr>
            <a:normAutofit/>
          </a:bodyPr>
          <a:lstStyle/>
          <a:p>
            <a:pPr marL="64008" indent="0">
              <a:buNone/>
            </a:pPr>
            <a:r>
              <a:rPr lang="en-US" sz="2400" dirty="0"/>
              <a:t>The Plenary Sessions represent the culmination of the legislative work done in committees and in the political groups</a:t>
            </a:r>
            <a:r>
              <a:rPr lang="en-US" sz="2400" dirty="0" smtClean="0"/>
              <a:t>.</a:t>
            </a:r>
            <a:r>
              <a:rPr lang="en-US" sz="2400" dirty="0"/>
              <a:t> These sessions are where the Parliament formally sits to vote on EU legislation and adopt its position on political issues. </a:t>
            </a:r>
          </a:p>
          <a:p>
            <a:pPr marL="64008" indent="0">
              <a:buNone/>
            </a:pPr>
            <a:endParaRPr lang="tr-TR" dirty="0"/>
          </a:p>
        </p:txBody>
      </p:sp>
      <p:sp>
        <p:nvSpPr>
          <p:cNvPr id="4" name="Dikdörtgen 3"/>
          <p:cNvSpPr/>
          <p:nvPr/>
        </p:nvSpPr>
        <p:spPr>
          <a:xfrm>
            <a:off x="0" y="188640"/>
            <a:ext cx="9177512" cy="630942"/>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tr-TR" sz="35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European</a:t>
            </a:r>
            <a:r>
              <a:rPr lang="tr-TR" sz="35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tr-TR" sz="35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Parliament</a:t>
            </a:r>
            <a:r>
              <a:rPr lang="tr-TR" sz="35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tr-TR" sz="35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plenary</a:t>
            </a:r>
            <a:r>
              <a:rPr lang="tr-TR" sz="35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tr-TR" sz="35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session</a:t>
            </a:r>
            <a:endParaRPr lang="tr-TR" sz="35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2924944"/>
            <a:ext cx="9144000" cy="3933056"/>
          </a:xfrm>
          <a:prstGeom prst="rect">
            <a:avLst/>
          </a:prstGeom>
        </p:spPr>
      </p:pic>
    </p:spTree>
    <p:extLst>
      <p:ext uri="{BB962C8B-B14F-4D97-AF65-F5344CB8AC3E}">
        <p14:creationId xmlns:p14="http://schemas.microsoft.com/office/powerpoint/2010/main" xmlns="" val="2351402217"/>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76672"/>
            <a:ext cx="8229600" cy="4572000"/>
          </a:xfrm>
        </p:spPr>
        <p:txBody>
          <a:bodyPr>
            <a:normAutofit/>
          </a:bodyPr>
          <a:lstStyle/>
          <a:p>
            <a:pPr marL="64008" indent="0">
              <a:buNone/>
            </a:pPr>
            <a:r>
              <a:rPr lang="en-US" dirty="0" smtClean="0"/>
              <a:t>The </a:t>
            </a:r>
            <a:r>
              <a:rPr lang="en-US" dirty="0"/>
              <a:t>MEPs (the Members of the European Parliament) meet around once a month in Strasbourg for a four-day part session from Monday to Thursday. In addition to these twelve annual Strasbourg sessions, the Parliament may also meet in additional two-day plenary sessions in Brussels up to six times a year.</a:t>
            </a:r>
            <a:endParaRPr lang="tr-TR" dirty="0"/>
          </a:p>
        </p:txBody>
      </p:sp>
    </p:spTree>
    <p:extLst>
      <p:ext uri="{BB962C8B-B14F-4D97-AF65-F5344CB8AC3E}">
        <p14:creationId xmlns:p14="http://schemas.microsoft.com/office/powerpoint/2010/main" xmlns="" val="270932115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83978"/>
            <a:ext cx="8229600" cy="4572000"/>
          </a:xfrm>
        </p:spPr>
        <p:txBody>
          <a:bodyPr>
            <a:noAutofit/>
          </a:bodyPr>
          <a:lstStyle/>
          <a:p>
            <a:pPr marL="64008" indent="0">
              <a:buNone/>
            </a:pPr>
            <a:r>
              <a:rPr lang="tr-TR" sz="3200" b="1" dirty="0" smtClean="0">
                <a:solidFill>
                  <a:srgbClr val="FF0000"/>
                </a:solidFill>
              </a:rPr>
              <a:t>ROLE: </a:t>
            </a:r>
            <a:r>
              <a:rPr lang="en-US" sz="2700" dirty="0" smtClean="0"/>
              <a:t>Directly-elected </a:t>
            </a:r>
            <a:r>
              <a:rPr lang="en-US" sz="2700" dirty="0"/>
              <a:t>EU body with legislative, supervisory, and budgetary </a:t>
            </a:r>
            <a:r>
              <a:rPr lang="en-US" sz="2700" dirty="0" smtClean="0"/>
              <a:t>responsibilities</a:t>
            </a:r>
            <a:endParaRPr lang="tr-TR" sz="2700" dirty="0" smtClean="0"/>
          </a:p>
          <a:p>
            <a:pPr marL="64008" indent="0">
              <a:buNone/>
            </a:pPr>
            <a:r>
              <a:rPr lang="en-US" sz="2800" b="1" dirty="0">
                <a:solidFill>
                  <a:srgbClr val="FF0000"/>
                </a:solidFill>
              </a:rPr>
              <a:t>Members</a:t>
            </a:r>
            <a:r>
              <a:rPr lang="en-US" sz="2800" dirty="0">
                <a:solidFill>
                  <a:srgbClr val="FF0000"/>
                </a:solidFill>
              </a:rPr>
              <a:t>: </a:t>
            </a:r>
            <a:r>
              <a:rPr lang="en-US" sz="2700" dirty="0"/>
              <a:t>751 MEPs (Members of the European Parliament)</a:t>
            </a:r>
          </a:p>
          <a:p>
            <a:pPr marL="64008" indent="0">
              <a:buNone/>
            </a:pPr>
            <a:r>
              <a:rPr lang="tr-TR" sz="2800" b="1" dirty="0" err="1">
                <a:solidFill>
                  <a:srgbClr val="FF0000"/>
                </a:solidFill>
              </a:rPr>
              <a:t>President</a:t>
            </a:r>
            <a:r>
              <a:rPr lang="tr-TR" sz="2800" dirty="0">
                <a:solidFill>
                  <a:srgbClr val="FF0000"/>
                </a:solidFill>
              </a:rPr>
              <a:t>: </a:t>
            </a:r>
            <a:r>
              <a:rPr lang="tr-TR" sz="2700" dirty="0" err="1"/>
              <a:t>Antonio</a:t>
            </a:r>
            <a:r>
              <a:rPr lang="tr-TR" sz="2700" dirty="0"/>
              <a:t> </a:t>
            </a:r>
            <a:r>
              <a:rPr lang="tr-TR" sz="2700" dirty="0" err="1" smtClean="0"/>
              <a:t>Tajani</a:t>
            </a:r>
            <a:endParaRPr lang="tr-TR" sz="2700" dirty="0" smtClean="0"/>
          </a:p>
          <a:p>
            <a:pPr marL="64008" indent="0">
              <a:buNone/>
            </a:pPr>
            <a:r>
              <a:rPr lang="en-US" sz="2800" b="1" dirty="0">
                <a:solidFill>
                  <a:srgbClr val="FF0000"/>
                </a:solidFill>
              </a:rPr>
              <a:t>Established in</a:t>
            </a:r>
            <a:r>
              <a:rPr lang="en-US" sz="2800" dirty="0">
                <a:solidFill>
                  <a:srgbClr val="FF0000"/>
                </a:solidFill>
              </a:rPr>
              <a:t>: </a:t>
            </a:r>
            <a:r>
              <a:rPr lang="en-US" sz="2700" dirty="0"/>
              <a:t>1952 as Common Assembly of the European Coal and Steel Community, 1962 as European Parliament, first direct elections in </a:t>
            </a:r>
            <a:r>
              <a:rPr lang="en-US" sz="2700" dirty="0" smtClean="0"/>
              <a:t>1979</a:t>
            </a:r>
            <a:endParaRPr lang="tr-TR" sz="2700" dirty="0" smtClean="0"/>
          </a:p>
          <a:p>
            <a:pPr marL="64008" indent="0">
              <a:buNone/>
            </a:pPr>
            <a:r>
              <a:rPr lang="tr-TR" sz="2800" b="1" dirty="0" err="1">
                <a:solidFill>
                  <a:srgbClr val="FF0000"/>
                </a:solidFill>
              </a:rPr>
              <a:t>Location</a:t>
            </a:r>
            <a:r>
              <a:rPr lang="tr-TR" sz="2800" dirty="0">
                <a:solidFill>
                  <a:srgbClr val="FF0000"/>
                </a:solidFill>
              </a:rPr>
              <a:t>: </a:t>
            </a:r>
            <a:r>
              <a:rPr lang="tr-TR" sz="2700" dirty="0" err="1"/>
              <a:t>Strasbourg</a:t>
            </a:r>
            <a:r>
              <a:rPr lang="tr-TR" sz="2700" dirty="0"/>
              <a:t> (France), </a:t>
            </a:r>
            <a:r>
              <a:rPr lang="tr-TR" sz="2700" dirty="0" err="1"/>
              <a:t>Brussels</a:t>
            </a:r>
            <a:r>
              <a:rPr lang="tr-TR" sz="2700" dirty="0"/>
              <a:t> (</a:t>
            </a:r>
            <a:r>
              <a:rPr lang="tr-TR" sz="2700" dirty="0" err="1"/>
              <a:t>Belgium</a:t>
            </a:r>
            <a:r>
              <a:rPr lang="tr-TR" sz="2700" dirty="0"/>
              <a:t>), </a:t>
            </a:r>
            <a:r>
              <a:rPr lang="tr-TR" sz="2700" dirty="0" err="1"/>
              <a:t>Luxembourg</a:t>
            </a:r>
            <a:endParaRPr lang="tr-TR" sz="2700" dirty="0"/>
          </a:p>
          <a:p>
            <a:pPr marL="64008" indent="0">
              <a:buNone/>
            </a:pPr>
            <a:endParaRPr lang="en-US" sz="2800" dirty="0"/>
          </a:p>
          <a:p>
            <a:pPr marL="64008" indent="0">
              <a:buNone/>
            </a:pPr>
            <a:endParaRPr lang="tr-TR" sz="2800" dirty="0"/>
          </a:p>
          <a:p>
            <a:pPr marL="64008" indent="0">
              <a:buNone/>
            </a:pPr>
            <a:endParaRPr lang="tr-TR" sz="2900" b="1" dirty="0"/>
          </a:p>
        </p:txBody>
      </p:sp>
      <p:sp>
        <p:nvSpPr>
          <p:cNvPr id="4" name="Dikdörtgen 3"/>
          <p:cNvSpPr/>
          <p:nvPr/>
        </p:nvSpPr>
        <p:spPr>
          <a:xfrm>
            <a:off x="1475656" y="66684"/>
            <a:ext cx="5832648"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Overview</a:t>
            </a:r>
            <a:endParaRPr lang="tr-T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xmlns="" val="425472877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199" y="1316309"/>
            <a:ext cx="8229600" cy="4572000"/>
          </a:xfrm>
        </p:spPr>
        <p:txBody>
          <a:bodyPr>
            <a:normAutofit/>
          </a:bodyPr>
          <a:lstStyle/>
          <a:p>
            <a:pPr marL="64008" indent="0">
              <a:buNone/>
            </a:pPr>
            <a:r>
              <a:rPr lang="en-US" sz="2600" dirty="0"/>
              <a:t>The President is elected for a renewable term of two and a half years, i.e. half the lifetime of a Parliament. The President represents the European Parliament vis-à-vis the outside world and in its relations with the other EU institutions.</a:t>
            </a:r>
            <a:endParaRPr lang="tr-TR" sz="2600" dirty="0"/>
          </a:p>
        </p:txBody>
      </p:sp>
      <p:sp>
        <p:nvSpPr>
          <p:cNvPr id="4" name="Dikdörtgen 3"/>
          <p:cNvSpPr/>
          <p:nvPr/>
        </p:nvSpPr>
        <p:spPr>
          <a:xfrm>
            <a:off x="-684584" y="14469"/>
            <a:ext cx="10052034"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40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PRESIDENT </a:t>
            </a:r>
            <a:r>
              <a:rPr lang="tr-TR"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OF THE EUROPEAN PARLIAMENT</a:t>
            </a:r>
            <a:endParaRPr lang="tr-TR"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11560" y="3429000"/>
            <a:ext cx="7920879" cy="3429000"/>
          </a:xfrm>
          <a:prstGeom prst="rect">
            <a:avLst/>
          </a:prstGeom>
        </p:spPr>
      </p:pic>
    </p:spTree>
    <p:extLst>
      <p:ext uri="{BB962C8B-B14F-4D97-AF65-F5344CB8AC3E}">
        <p14:creationId xmlns:p14="http://schemas.microsoft.com/office/powerpoint/2010/main" xmlns="" val="205773846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6024"/>
            <a:ext cx="8229600" cy="4572000"/>
          </a:xfrm>
        </p:spPr>
        <p:txBody>
          <a:bodyPr>
            <a:noAutofit/>
          </a:bodyPr>
          <a:lstStyle/>
          <a:p>
            <a:pPr marL="64008" indent="0">
              <a:buNone/>
            </a:pPr>
            <a:r>
              <a:rPr lang="tr-TR" sz="4000" dirty="0" smtClean="0">
                <a:solidFill>
                  <a:srgbClr val="FF0000"/>
                </a:solidFill>
              </a:rPr>
              <a:t>*</a:t>
            </a:r>
            <a:r>
              <a:rPr lang="en-US" sz="2300" dirty="0" smtClean="0"/>
              <a:t>The </a:t>
            </a:r>
            <a:r>
              <a:rPr lang="en-US" sz="2300" dirty="0"/>
              <a:t>President oversees the work of the Parliament and its constituent bodies as well as the debates in plenary and ensures that Parliament’s Rules of Procedure are adhered to. </a:t>
            </a:r>
            <a:br>
              <a:rPr lang="en-US" sz="2300" dirty="0"/>
            </a:br>
            <a:r>
              <a:rPr lang="tr-TR" sz="4000" dirty="0">
                <a:solidFill>
                  <a:srgbClr val="FF0000"/>
                </a:solidFill>
              </a:rPr>
              <a:t>*</a:t>
            </a:r>
            <a:r>
              <a:rPr lang="en-US" sz="2300" dirty="0" smtClean="0"/>
              <a:t>At </a:t>
            </a:r>
            <a:r>
              <a:rPr lang="en-US" sz="2300" dirty="0"/>
              <a:t>the beginning of </a:t>
            </a:r>
            <a:r>
              <a:rPr lang="en-US" sz="2300" dirty="0" smtClean="0"/>
              <a:t>meeting</a:t>
            </a:r>
            <a:r>
              <a:rPr lang="en-US" sz="2300" dirty="0"/>
              <a:t>, the President </a:t>
            </a:r>
            <a:r>
              <a:rPr lang="en-US" sz="2300" dirty="0" smtClean="0"/>
              <a:t>sets </a:t>
            </a:r>
            <a:r>
              <a:rPr lang="en-US" sz="2300" dirty="0"/>
              <a:t>out Parliament’s point of </a:t>
            </a:r>
            <a:r>
              <a:rPr lang="en-US" sz="2300" dirty="0" smtClean="0"/>
              <a:t>view.</a:t>
            </a:r>
            <a:r>
              <a:rPr lang="en-US" sz="2300" dirty="0"/>
              <a:t> </a:t>
            </a:r>
            <a:br>
              <a:rPr lang="en-US" sz="2300" dirty="0"/>
            </a:br>
            <a:r>
              <a:rPr lang="tr-TR" sz="4000" dirty="0">
                <a:solidFill>
                  <a:srgbClr val="FF0000"/>
                </a:solidFill>
              </a:rPr>
              <a:t>*</a:t>
            </a:r>
            <a:r>
              <a:rPr lang="en-US" sz="2300" dirty="0" smtClean="0"/>
              <a:t>After </a:t>
            </a:r>
            <a:r>
              <a:rPr lang="en-US" sz="2300" dirty="0"/>
              <a:t>the European Union’s budget has been adopted by Parliament, the President signs it, rendering it operational. The EP President and the President of the Council both sign all legislative acts adopted under ordinary legislative procedure.</a:t>
            </a:r>
            <a:endParaRPr lang="tr-TR" sz="2300" dirty="0"/>
          </a:p>
        </p:txBody>
      </p:sp>
    </p:spTree>
    <p:extLst>
      <p:ext uri="{BB962C8B-B14F-4D97-AF65-F5344CB8AC3E}">
        <p14:creationId xmlns:p14="http://schemas.microsoft.com/office/powerpoint/2010/main" xmlns="" val="2769859219"/>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556792"/>
            <a:ext cx="8229600" cy="4572000"/>
          </a:xfrm>
        </p:spPr>
        <p:txBody>
          <a:bodyPr>
            <a:normAutofit/>
          </a:bodyPr>
          <a:lstStyle/>
          <a:p>
            <a:pPr marL="64008" indent="0">
              <a:buNone/>
            </a:pPr>
            <a:r>
              <a:rPr lang="en-US" sz="2300" dirty="0"/>
              <a:t>The European Parliament is made up of 751 Members elected in the 28 Member States of the enlarged European Union. Since 1979 MEPs have been elected by direct universal suffrage for a five-year period.</a:t>
            </a:r>
            <a:endParaRPr lang="tr-TR" sz="2300" dirty="0"/>
          </a:p>
        </p:txBody>
      </p:sp>
      <p:sp>
        <p:nvSpPr>
          <p:cNvPr id="4" name="Dikdörtgen 3"/>
          <p:cNvSpPr/>
          <p:nvPr/>
        </p:nvSpPr>
        <p:spPr>
          <a:xfrm>
            <a:off x="-500146" y="332656"/>
            <a:ext cx="9644146" cy="1323439"/>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The Members of the European Parliament</a:t>
            </a:r>
            <a:endParaRPr lang="tr-TR"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6" name="Resim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3140968"/>
            <a:ext cx="9144000" cy="3717032"/>
          </a:xfrm>
          <a:prstGeom prst="rect">
            <a:avLst/>
          </a:prstGeom>
        </p:spPr>
      </p:pic>
    </p:spTree>
    <p:extLst>
      <p:ext uri="{BB962C8B-B14F-4D97-AF65-F5344CB8AC3E}">
        <p14:creationId xmlns:p14="http://schemas.microsoft.com/office/powerpoint/2010/main" xmlns="" val="307460677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4572000"/>
          </a:xfrm>
        </p:spPr>
        <p:txBody>
          <a:bodyPr>
            <a:normAutofit/>
          </a:bodyPr>
          <a:lstStyle/>
          <a:p>
            <a:pPr marL="64008" indent="0">
              <a:buNone/>
            </a:pPr>
            <a:r>
              <a:rPr lang="en-US" sz="2500" dirty="0"/>
              <a:t>The European Parliament is the EU's</a:t>
            </a:r>
            <a:r>
              <a:rPr lang="en-US" sz="2500" b="1" dirty="0">
                <a:solidFill>
                  <a:schemeClr val="accent5">
                    <a:lumMod val="60000"/>
                    <a:lumOff val="40000"/>
                  </a:schemeClr>
                </a:solidFill>
              </a:rPr>
              <a:t> </a:t>
            </a:r>
            <a:r>
              <a:rPr lang="en-US" sz="2500" b="1" u="sng" dirty="0">
                <a:solidFill>
                  <a:schemeClr val="accent5">
                    <a:lumMod val="60000"/>
                    <a:lumOff val="40000"/>
                  </a:schemeClr>
                </a:solidFill>
              </a:rPr>
              <a:t>law-making body</a:t>
            </a:r>
            <a:r>
              <a:rPr lang="en-US" sz="2500" dirty="0"/>
              <a:t>. It is </a:t>
            </a:r>
            <a:r>
              <a:rPr lang="en-US" sz="2500" b="1" dirty="0"/>
              <a:t>directly elected by EU voters</a:t>
            </a:r>
            <a:r>
              <a:rPr lang="en-US" sz="2500" dirty="0"/>
              <a:t> every 5 years. The last elections were in May 2014</a:t>
            </a:r>
            <a:r>
              <a:rPr lang="en-US" sz="2500" dirty="0" smtClean="0"/>
              <a:t>.</a:t>
            </a:r>
            <a:r>
              <a:rPr lang="en-US" sz="2500" dirty="0"/>
              <a:t> The last European elections </a:t>
            </a:r>
            <a:r>
              <a:rPr lang="en-US" sz="2500" dirty="0" smtClean="0"/>
              <a:t>were </a:t>
            </a:r>
            <a:r>
              <a:rPr lang="en-US" sz="2500" dirty="0"/>
              <a:t>the largest transnational elections ever held at the same time. </a:t>
            </a:r>
            <a:r>
              <a:rPr lang="en-US" sz="2500" dirty="0" smtClean="0"/>
              <a:t>The </a:t>
            </a:r>
            <a:r>
              <a:rPr lang="en-US" sz="2500" dirty="0"/>
              <a:t>next European elections will take place between 23-26 May 2019</a:t>
            </a:r>
            <a:r>
              <a:rPr lang="en-US" sz="2400" dirty="0"/>
              <a:t>.</a:t>
            </a:r>
            <a:endParaRPr lang="tr-TR" sz="2400" dirty="0"/>
          </a:p>
        </p:txBody>
      </p:sp>
      <p:sp>
        <p:nvSpPr>
          <p:cNvPr id="2" name="Dikdörtgen 1"/>
          <p:cNvSpPr/>
          <p:nvPr/>
        </p:nvSpPr>
        <p:spPr>
          <a:xfrm>
            <a:off x="2024902" y="11266"/>
            <a:ext cx="3690434" cy="2585323"/>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tr-TR" sz="5400" b="1" cap="all"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Elections</a:t>
            </a:r>
            <a:endParaRPr lang="tr-TR"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r>
              <a:rPr lang="tr-TR"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r>
            <a:br>
              <a:rPr lang="tr-TR"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endParaRPr lang="tr-TR"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4" name="Resim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3645024"/>
            <a:ext cx="9144000" cy="3212977"/>
          </a:xfrm>
          <a:prstGeom prst="rect">
            <a:avLst/>
          </a:prstGeom>
        </p:spPr>
      </p:pic>
    </p:spTree>
    <p:extLst>
      <p:ext uri="{BB962C8B-B14F-4D97-AF65-F5344CB8AC3E}">
        <p14:creationId xmlns:p14="http://schemas.microsoft.com/office/powerpoint/2010/main" xmlns="" val="16220539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96752"/>
            <a:ext cx="8229600" cy="4572000"/>
          </a:xfrm>
        </p:spPr>
        <p:txBody>
          <a:bodyPr>
            <a:normAutofit fontScale="70000" lnSpcReduction="20000"/>
          </a:bodyPr>
          <a:lstStyle/>
          <a:p>
            <a:pPr marL="64008" indent="0">
              <a:buNone/>
            </a:pPr>
            <a:r>
              <a:rPr lang="en-US" dirty="0"/>
              <a:t>The Parliament has </a:t>
            </a:r>
            <a:r>
              <a:rPr lang="tr-TR" u="sng" dirty="0" smtClean="0">
                <a:solidFill>
                  <a:srgbClr val="FF0000"/>
                </a:solidFill>
              </a:rPr>
              <a:t>3 main  </a:t>
            </a:r>
            <a:r>
              <a:rPr lang="tr-TR" u="sng" dirty="0" err="1" smtClean="0">
                <a:solidFill>
                  <a:srgbClr val="FF0000"/>
                </a:solidFill>
              </a:rPr>
              <a:t>roles</a:t>
            </a:r>
            <a:r>
              <a:rPr lang="en-US" dirty="0" smtClean="0"/>
              <a:t>:</a:t>
            </a:r>
            <a:endParaRPr lang="tr-TR" dirty="0" smtClean="0"/>
          </a:p>
          <a:p>
            <a:pPr marL="64008" indent="0">
              <a:buNone/>
            </a:pPr>
            <a:endParaRPr lang="tr-TR" dirty="0" smtClean="0">
              <a:solidFill>
                <a:schemeClr val="bg1"/>
              </a:solidFill>
            </a:endParaRPr>
          </a:p>
          <a:p>
            <a:pPr marL="64008" indent="0">
              <a:buNone/>
            </a:pPr>
            <a:r>
              <a:rPr lang="tr-TR" sz="4100" dirty="0" smtClean="0">
                <a:solidFill>
                  <a:schemeClr val="bg1"/>
                </a:solidFill>
              </a:rPr>
              <a:t>1-)</a:t>
            </a:r>
            <a:r>
              <a:rPr lang="tr-TR" sz="3900" b="1" u="sng" dirty="0" err="1" smtClean="0">
                <a:solidFill>
                  <a:srgbClr val="FF0000"/>
                </a:solidFill>
              </a:rPr>
              <a:t>Legislative</a:t>
            </a:r>
            <a:r>
              <a:rPr lang="tr-TR" sz="3900" b="1" u="sng" dirty="0" smtClean="0">
                <a:solidFill>
                  <a:srgbClr val="FF0000"/>
                </a:solidFill>
              </a:rPr>
              <a:t>:</a:t>
            </a:r>
          </a:p>
          <a:p>
            <a:pPr marL="64008" indent="0">
              <a:buNone/>
            </a:pPr>
            <a:endParaRPr lang="tr-TR" sz="3900" b="1" u="sng" dirty="0">
              <a:solidFill>
                <a:srgbClr val="FF0000"/>
              </a:solidFill>
            </a:endParaRPr>
          </a:p>
          <a:p>
            <a:pPr marL="64008" indent="0">
              <a:buNone/>
            </a:pPr>
            <a:r>
              <a:rPr lang="tr-TR" sz="4700" dirty="0" smtClean="0">
                <a:solidFill>
                  <a:schemeClr val="bg1"/>
                </a:solidFill>
              </a:rPr>
              <a:t>*</a:t>
            </a:r>
            <a:r>
              <a:rPr lang="en-US" dirty="0" smtClean="0"/>
              <a:t>Passing </a:t>
            </a:r>
            <a:r>
              <a:rPr lang="en-US" dirty="0"/>
              <a:t>EU laws, together with the </a:t>
            </a:r>
            <a:r>
              <a:rPr lang="tr-TR" dirty="0" err="1" smtClean="0"/>
              <a:t>Council</a:t>
            </a:r>
            <a:r>
              <a:rPr lang="tr-TR" dirty="0" smtClean="0"/>
              <a:t> of </a:t>
            </a:r>
            <a:r>
              <a:rPr lang="tr-TR" dirty="0" err="1" smtClean="0"/>
              <a:t>the</a:t>
            </a:r>
            <a:r>
              <a:rPr lang="tr-TR" dirty="0" smtClean="0"/>
              <a:t> EU</a:t>
            </a:r>
            <a:r>
              <a:rPr lang="en-US" dirty="0" smtClean="0"/>
              <a:t>, </a:t>
            </a:r>
            <a:r>
              <a:rPr lang="en-US" dirty="0"/>
              <a:t>based on </a:t>
            </a:r>
            <a:r>
              <a:rPr lang="tr-TR" dirty="0" err="1" smtClean="0"/>
              <a:t>European</a:t>
            </a:r>
            <a:r>
              <a:rPr lang="tr-TR" dirty="0" smtClean="0"/>
              <a:t> </a:t>
            </a:r>
            <a:r>
              <a:rPr lang="tr-TR" dirty="0" err="1" smtClean="0"/>
              <a:t>Commision</a:t>
            </a:r>
            <a:r>
              <a:rPr lang="tr-TR" dirty="0" smtClean="0"/>
              <a:t> </a:t>
            </a:r>
            <a:r>
              <a:rPr lang="en-US" dirty="0" smtClean="0"/>
              <a:t>proposals</a:t>
            </a:r>
            <a:endParaRPr lang="tr-TR" dirty="0" smtClean="0"/>
          </a:p>
          <a:p>
            <a:pPr marL="64008" indent="0">
              <a:buNone/>
            </a:pPr>
            <a:r>
              <a:rPr lang="tr-TR" sz="5200" dirty="0" smtClean="0">
                <a:solidFill>
                  <a:schemeClr val="bg1"/>
                </a:solidFill>
              </a:rPr>
              <a:t>*</a:t>
            </a:r>
            <a:r>
              <a:rPr lang="tr-TR" dirty="0" err="1" smtClean="0"/>
              <a:t>Deciding</a:t>
            </a:r>
            <a:r>
              <a:rPr lang="tr-TR" dirty="0" smtClean="0"/>
              <a:t> </a:t>
            </a:r>
            <a:r>
              <a:rPr lang="tr-TR" dirty="0"/>
              <a:t>on </a:t>
            </a:r>
            <a:r>
              <a:rPr lang="tr-TR" dirty="0" err="1"/>
              <a:t>international</a:t>
            </a:r>
            <a:r>
              <a:rPr lang="tr-TR" dirty="0"/>
              <a:t> </a:t>
            </a:r>
            <a:r>
              <a:rPr lang="tr-TR" dirty="0" err="1" smtClean="0"/>
              <a:t>agreements</a:t>
            </a:r>
            <a:endParaRPr lang="tr-TR" dirty="0" smtClean="0"/>
          </a:p>
          <a:p>
            <a:pPr marL="64008" indent="0">
              <a:buNone/>
            </a:pPr>
            <a:r>
              <a:rPr lang="tr-TR" sz="5200" dirty="0" smtClean="0">
                <a:solidFill>
                  <a:schemeClr val="bg1"/>
                </a:solidFill>
              </a:rPr>
              <a:t>*</a:t>
            </a:r>
            <a:r>
              <a:rPr lang="tr-TR" dirty="0" err="1" smtClean="0"/>
              <a:t>Deciding</a:t>
            </a:r>
            <a:r>
              <a:rPr lang="tr-TR" dirty="0" smtClean="0"/>
              <a:t> </a:t>
            </a:r>
            <a:r>
              <a:rPr lang="tr-TR" dirty="0"/>
              <a:t>on </a:t>
            </a:r>
            <a:r>
              <a:rPr lang="tr-TR" dirty="0" err="1" smtClean="0"/>
              <a:t>enlargements</a:t>
            </a:r>
            <a:endParaRPr lang="tr-TR" dirty="0" smtClean="0"/>
          </a:p>
          <a:p>
            <a:pPr marL="64008" indent="0">
              <a:buNone/>
            </a:pPr>
            <a:r>
              <a:rPr lang="tr-TR" sz="5200" dirty="0" smtClean="0">
                <a:solidFill>
                  <a:schemeClr val="bg1"/>
                </a:solidFill>
              </a:rPr>
              <a:t>*</a:t>
            </a:r>
            <a:r>
              <a:rPr lang="en-US" dirty="0" smtClean="0"/>
              <a:t>Reviewing </a:t>
            </a:r>
            <a:r>
              <a:rPr lang="en-US" dirty="0"/>
              <a:t>the Commission's </a:t>
            </a:r>
            <a:r>
              <a:rPr lang="tr-TR" dirty="0" err="1" smtClean="0"/>
              <a:t>work</a:t>
            </a:r>
            <a:r>
              <a:rPr lang="tr-TR" dirty="0" smtClean="0"/>
              <a:t> </a:t>
            </a:r>
            <a:r>
              <a:rPr lang="tr-TR" dirty="0" err="1" smtClean="0"/>
              <a:t>programme</a:t>
            </a:r>
            <a:r>
              <a:rPr lang="en-US" dirty="0"/>
              <a:t> and asking it to propose legislation</a:t>
            </a:r>
          </a:p>
          <a:p>
            <a:pPr marL="64008" indent="0">
              <a:buNone/>
            </a:pPr>
            <a:endParaRPr lang="tr-TR" dirty="0"/>
          </a:p>
          <a:p>
            <a:pPr marL="64008" indent="0">
              <a:buNone/>
            </a:pPr>
            <a:endParaRPr lang="tr-TR" dirty="0"/>
          </a:p>
          <a:p>
            <a:pPr marL="64008" indent="0">
              <a:buNone/>
            </a:pPr>
            <a:endParaRPr lang="en-US" dirty="0"/>
          </a:p>
          <a:p>
            <a:pPr marL="64008" indent="0">
              <a:buNone/>
            </a:pPr>
            <a:endParaRPr lang="tr-TR" dirty="0">
              <a:solidFill>
                <a:srgbClr val="FF0000"/>
              </a:solidFill>
            </a:endParaRPr>
          </a:p>
        </p:txBody>
      </p:sp>
      <p:sp>
        <p:nvSpPr>
          <p:cNvPr id="4" name="Dikdörtgen 3"/>
          <p:cNvSpPr/>
          <p:nvPr/>
        </p:nvSpPr>
        <p:spPr>
          <a:xfrm>
            <a:off x="208286" y="260648"/>
            <a:ext cx="8916567" cy="70788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4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What does the Parliament do?</a:t>
            </a:r>
          </a:p>
        </p:txBody>
      </p:sp>
    </p:spTree>
    <p:extLst>
      <p:ext uri="{BB962C8B-B14F-4D97-AF65-F5344CB8AC3E}">
        <p14:creationId xmlns:p14="http://schemas.microsoft.com/office/powerpoint/2010/main" xmlns="" val="285111485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978136"/>
          </a:xfrm>
        </p:spPr>
        <p:txBody>
          <a:bodyPr/>
          <a:lstStyle/>
          <a:p>
            <a:pPr marL="64008" indent="0">
              <a:buNone/>
            </a:pPr>
            <a:r>
              <a:rPr lang="tr-TR" sz="3500" dirty="0" smtClean="0">
                <a:solidFill>
                  <a:schemeClr val="bg1"/>
                </a:solidFill>
              </a:rPr>
              <a:t>2-)</a:t>
            </a:r>
            <a:r>
              <a:rPr lang="tr-TR" sz="3500" b="1" dirty="0"/>
              <a:t> </a:t>
            </a:r>
            <a:r>
              <a:rPr lang="tr-TR" sz="3300" b="1" u="sng" dirty="0" err="1" smtClean="0">
                <a:solidFill>
                  <a:srgbClr val="FF0000"/>
                </a:solidFill>
              </a:rPr>
              <a:t>Supervisory</a:t>
            </a:r>
            <a:r>
              <a:rPr lang="tr-TR" sz="3300" b="1" u="sng" dirty="0" smtClean="0">
                <a:solidFill>
                  <a:srgbClr val="FF0000"/>
                </a:solidFill>
              </a:rPr>
              <a:t>:</a:t>
            </a:r>
          </a:p>
          <a:p>
            <a:pPr marL="64008" indent="0">
              <a:buNone/>
            </a:pPr>
            <a:r>
              <a:rPr lang="tr-TR" sz="4000" dirty="0" smtClean="0">
                <a:solidFill>
                  <a:schemeClr val="bg1"/>
                </a:solidFill>
              </a:rPr>
              <a:t>*</a:t>
            </a:r>
            <a:r>
              <a:rPr lang="en-US" sz="2600" dirty="0"/>
              <a:t>Democratic scrutiny of all EU </a:t>
            </a:r>
            <a:r>
              <a:rPr lang="en-US" sz="2600" dirty="0" smtClean="0"/>
              <a:t>institutions</a:t>
            </a:r>
            <a:endParaRPr lang="tr-TR" sz="2600" dirty="0" smtClean="0"/>
          </a:p>
          <a:p>
            <a:pPr marL="64008" indent="0">
              <a:buNone/>
            </a:pPr>
            <a:r>
              <a:rPr lang="tr-TR" sz="4000" dirty="0" smtClean="0">
                <a:solidFill>
                  <a:schemeClr val="bg1"/>
                </a:solidFill>
              </a:rPr>
              <a:t>*</a:t>
            </a:r>
            <a:r>
              <a:rPr lang="en-US" sz="2600" dirty="0"/>
              <a:t>Electing the Commission President and approving </a:t>
            </a:r>
            <a:r>
              <a:rPr lang="en-US" sz="2600" dirty="0" smtClean="0"/>
              <a:t>the</a:t>
            </a:r>
            <a:r>
              <a:rPr lang="tr-TR" sz="2600" dirty="0" smtClean="0"/>
              <a:t> </a:t>
            </a:r>
            <a:r>
              <a:rPr lang="tr-TR" sz="2600" dirty="0" err="1" smtClean="0"/>
              <a:t>Commision</a:t>
            </a:r>
            <a:r>
              <a:rPr lang="tr-TR" sz="2600" dirty="0" smtClean="0"/>
              <a:t> as a body</a:t>
            </a:r>
            <a:r>
              <a:rPr lang="en-US" sz="2600" dirty="0" smtClean="0"/>
              <a:t>. </a:t>
            </a:r>
            <a:r>
              <a:rPr lang="en-US" sz="2600" dirty="0"/>
              <a:t>Possibility of voting a motion of censure, obliging the Commission to resign</a:t>
            </a:r>
          </a:p>
          <a:p>
            <a:pPr marL="64008" indent="0">
              <a:buNone/>
            </a:pPr>
            <a:r>
              <a:rPr lang="tr-TR" sz="4000" dirty="0" smtClean="0">
                <a:solidFill>
                  <a:schemeClr val="bg1"/>
                </a:solidFill>
              </a:rPr>
              <a:t>*</a:t>
            </a:r>
            <a:r>
              <a:rPr lang="en-US" sz="2600" dirty="0"/>
              <a:t>Granting discharge, i.e. approving the way EU budgets have been </a:t>
            </a:r>
            <a:r>
              <a:rPr lang="en-US" sz="2600" dirty="0" smtClean="0"/>
              <a:t>spent</a:t>
            </a:r>
            <a:endParaRPr lang="tr-TR" sz="2600" dirty="0" smtClean="0"/>
          </a:p>
          <a:p>
            <a:pPr marL="64008" indent="0">
              <a:buNone/>
            </a:pPr>
            <a:endParaRPr lang="en-US" sz="2600" dirty="0"/>
          </a:p>
          <a:p>
            <a:pPr marL="64008" indent="0">
              <a:buNone/>
            </a:pPr>
            <a:endParaRPr lang="tr-TR" sz="4000" dirty="0">
              <a:solidFill>
                <a:schemeClr val="bg1"/>
              </a:solidFill>
            </a:endParaRPr>
          </a:p>
          <a:p>
            <a:pPr marL="64008" indent="0">
              <a:buNone/>
            </a:pPr>
            <a:endParaRPr lang="tr-TR" dirty="0">
              <a:solidFill>
                <a:schemeClr val="bg1"/>
              </a:solidFill>
            </a:endParaRPr>
          </a:p>
        </p:txBody>
      </p:sp>
    </p:spTree>
    <p:extLst>
      <p:ext uri="{BB962C8B-B14F-4D97-AF65-F5344CB8AC3E}">
        <p14:creationId xmlns:p14="http://schemas.microsoft.com/office/powerpoint/2010/main" xmlns="" val="230288917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8229600" cy="5762112"/>
          </a:xfrm>
        </p:spPr>
        <p:txBody>
          <a:bodyPr>
            <a:normAutofit/>
          </a:bodyPr>
          <a:lstStyle/>
          <a:p>
            <a:pPr marL="64008" indent="0">
              <a:buNone/>
            </a:pPr>
            <a:r>
              <a:rPr lang="tr-TR" sz="4000" dirty="0" smtClean="0">
                <a:solidFill>
                  <a:schemeClr val="bg1"/>
                </a:solidFill>
              </a:rPr>
              <a:t>*</a:t>
            </a:r>
            <a:r>
              <a:rPr lang="en-US" sz="2600" dirty="0"/>
              <a:t>Examining citizens' </a:t>
            </a:r>
            <a:r>
              <a:rPr lang="en-US" sz="2600" b="1" dirty="0"/>
              <a:t>petitions</a:t>
            </a:r>
            <a:r>
              <a:rPr lang="en-US" sz="2600" dirty="0"/>
              <a:t> and setting up </a:t>
            </a:r>
            <a:r>
              <a:rPr lang="en-US" sz="2600" b="1" dirty="0"/>
              <a:t>inquiries</a:t>
            </a:r>
            <a:endParaRPr lang="en-US" sz="2600" dirty="0"/>
          </a:p>
          <a:p>
            <a:pPr marL="64008" indent="0">
              <a:buNone/>
            </a:pPr>
            <a:r>
              <a:rPr lang="tr-TR" sz="4000" dirty="0" smtClean="0">
                <a:solidFill>
                  <a:schemeClr val="bg1"/>
                </a:solidFill>
              </a:rPr>
              <a:t>*</a:t>
            </a:r>
            <a:r>
              <a:rPr lang="en-US" sz="2600" dirty="0"/>
              <a:t>Discussing monetary policy with the </a:t>
            </a:r>
            <a:r>
              <a:rPr lang="tr-TR" sz="2600" dirty="0" err="1" smtClean="0"/>
              <a:t>European</a:t>
            </a:r>
            <a:r>
              <a:rPr lang="tr-TR" sz="2600" dirty="0" smtClean="0"/>
              <a:t> Central Bank</a:t>
            </a:r>
            <a:r>
              <a:rPr lang="en-US" sz="4000" dirty="0"/>
              <a:t/>
            </a:r>
            <a:br>
              <a:rPr lang="en-US" sz="4000" dirty="0"/>
            </a:br>
            <a:r>
              <a:rPr lang="tr-TR" sz="4000" dirty="0" smtClean="0">
                <a:solidFill>
                  <a:schemeClr val="bg1"/>
                </a:solidFill>
              </a:rPr>
              <a:t>*</a:t>
            </a:r>
            <a:r>
              <a:rPr lang="tr-TR" sz="2600" dirty="0" err="1"/>
              <a:t>Questioning</a:t>
            </a:r>
            <a:r>
              <a:rPr lang="tr-TR" sz="2600" dirty="0"/>
              <a:t> </a:t>
            </a:r>
            <a:r>
              <a:rPr lang="tr-TR" sz="2600" dirty="0" err="1"/>
              <a:t>Commission</a:t>
            </a:r>
            <a:r>
              <a:rPr lang="tr-TR" sz="2600" dirty="0"/>
              <a:t> </a:t>
            </a:r>
            <a:r>
              <a:rPr lang="tr-TR" sz="2600" dirty="0" err="1"/>
              <a:t>and</a:t>
            </a:r>
            <a:r>
              <a:rPr lang="tr-TR" sz="2600" dirty="0"/>
              <a:t> </a:t>
            </a:r>
            <a:r>
              <a:rPr lang="tr-TR" sz="2600" dirty="0" err="1" smtClean="0"/>
              <a:t>Council</a:t>
            </a:r>
            <a:endParaRPr lang="tr-TR" sz="2600" dirty="0" smtClean="0"/>
          </a:p>
          <a:p>
            <a:pPr marL="64008" indent="0">
              <a:buNone/>
            </a:pPr>
            <a:r>
              <a:rPr lang="tr-TR" sz="4000" dirty="0" smtClean="0">
                <a:solidFill>
                  <a:schemeClr val="bg1"/>
                </a:solidFill>
              </a:rPr>
              <a:t>*</a:t>
            </a:r>
            <a:r>
              <a:rPr lang="tr-TR" sz="2600" dirty="0" err="1"/>
              <a:t>Election</a:t>
            </a:r>
            <a:r>
              <a:rPr lang="tr-TR" sz="2600" dirty="0"/>
              <a:t> </a:t>
            </a:r>
            <a:r>
              <a:rPr lang="tr-TR" sz="2600" dirty="0" err="1"/>
              <a:t>observations</a:t>
            </a:r>
            <a:endParaRPr lang="tr-TR" sz="2600" dirty="0"/>
          </a:p>
          <a:p>
            <a:pPr marL="64008" indent="0">
              <a:buNone/>
            </a:pPr>
            <a:endParaRPr lang="tr-TR" sz="4000" dirty="0">
              <a:solidFill>
                <a:schemeClr val="bg1"/>
              </a:solidFill>
            </a:endParaRPr>
          </a:p>
          <a:p>
            <a:pPr marL="64008" indent="0">
              <a:buNone/>
            </a:pPr>
            <a:endParaRPr lang="tr-TR" sz="4000" dirty="0">
              <a:solidFill>
                <a:schemeClr val="bg1"/>
              </a:solidFill>
            </a:endParaRPr>
          </a:p>
        </p:txBody>
      </p:sp>
    </p:spTree>
    <p:extLst>
      <p:ext uri="{BB962C8B-B14F-4D97-AF65-F5344CB8AC3E}">
        <p14:creationId xmlns:p14="http://schemas.microsoft.com/office/powerpoint/2010/main" xmlns="" val="2982741232"/>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269</TotalTime>
  <Words>495</Words>
  <Application>Microsoft Office PowerPoint</Application>
  <PresentationFormat>Ekran Gösterisi (4:3)</PresentationFormat>
  <Paragraphs>54</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Canlı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Emine</dc:creator>
  <cp:lastModifiedBy>Windows Kullanıcısı</cp:lastModifiedBy>
  <cp:revision>19</cp:revision>
  <dcterms:created xsi:type="dcterms:W3CDTF">2018-11-27T15:26:13Z</dcterms:created>
  <dcterms:modified xsi:type="dcterms:W3CDTF">2019-01-06T22:17:11Z</dcterms:modified>
</cp:coreProperties>
</file>