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8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209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8090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895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5032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840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7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6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9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3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2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5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7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9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2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1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7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fG-9XpUo7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EE5D899-7F1A-4BB7-B2E2-3AF8DA534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701223" cy="2677648"/>
          </a:xfrm>
        </p:spPr>
        <p:txBody>
          <a:bodyPr/>
          <a:lstStyle/>
          <a:p>
            <a:r>
              <a:rPr lang="hu-HU" dirty="0"/>
              <a:t>Az Európai Központi Bank 							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D01E937E-B8AE-4287-816A-0B754721D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3986072"/>
            <a:ext cx="8915399" cy="1126283"/>
          </a:xfrm>
        </p:spPr>
        <p:txBody>
          <a:bodyPr/>
          <a:lstStyle/>
          <a:p>
            <a:r>
              <a:rPr lang="hu-HU" dirty="0"/>
              <a:t>Készítette: </a:t>
            </a:r>
            <a:r>
              <a:rPr lang="hu-HU" dirty="0" err="1"/>
              <a:t>Tóbi</a:t>
            </a:r>
            <a:r>
              <a:rPr lang="hu-HU" dirty="0"/>
              <a:t> Dorina</a:t>
            </a:r>
          </a:p>
        </p:txBody>
      </p:sp>
    </p:spTree>
    <p:extLst>
      <p:ext uri="{BB962C8B-B14F-4D97-AF65-F5344CB8AC3E}">
        <p14:creationId xmlns:p14="http://schemas.microsoft.com/office/powerpoint/2010/main" val="38293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4683FA9-D9C4-4357-ABDD-125B38D2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tudnivalók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E6EEE3F-AB7D-46AE-B332-8438B30E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536" y="211060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Európai Központi Bank (EKB) annak a </a:t>
            </a:r>
            <a:r>
              <a:rPr lang="hu-HU" b="1" dirty="0"/>
              <a:t>19 uniós tagországnak a központi bankja</a:t>
            </a:r>
            <a:r>
              <a:rPr lang="hu-HU" dirty="0"/>
              <a:t>, amelyek átvették az eurót.</a:t>
            </a:r>
          </a:p>
          <a:p>
            <a:pPr marL="0" indent="0">
              <a:buNone/>
            </a:pPr>
            <a:r>
              <a:rPr lang="hu-HU" b="1" dirty="0"/>
              <a:t>Alapítási éve</a:t>
            </a:r>
            <a:r>
              <a:rPr lang="hu-HU" dirty="0"/>
              <a:t>: 1998</a:t>
            </a:r>
          </a:p>
          <a:p>
            <a:pPr marL="0" indent="0">
              <a:buNone/>
            </a:pPr>
            <a:r>
              <a:rPr lang="hu-HU" b="1" dirty="0"/>
              <a:t>Székhelye</a:t>
            </a:r>
            <a:r>
              <a:rPr lang="hu-HU" dirty="0"/>
              <a:t>: Frankfurt (Németország)</a:t>
            </a:r>
          </a:p>
          <a:p>
            <a:pPr marL="0" indent="0">
              <a:buNone/>
            </a:pPr>
            <a:r>
              <a:rPr lang="hu-HU" b="1" dirty="0"/>
              <a:t>Elnöke</a:t>
            </a:r>
            <a:r>
              <a:rPr lang="hu-HU" dirty="0"/>
              <a:t>: Mario </a:t>
            </a:r>
            <a:r>
              <a:rPr lang="hu-HU" dirty="0" err="1"/>
              <a:t>Draghi</a:t>
            </a:r>
            <a:endParaRPr lang="hu-HU" dirty="0"/>
          </a:p>
          <a:p>
            <a:pPr marL="0" indent="0" defTabSz="360363">
              <a:buNone/>
            </a:pPr>
            <a:r>
              <a:rPr lang="hu-HU" b="1" dirty="0"/>
              <a:t>Tagjai:</a:t>
            </a:r>
            <a:r>
              <a:rPr lang="hu-HU" dirty="0"/>
              <a:t> az EKB elnöke és alelnöke, valamint az összes uniós tagország központi 			bankjának kormányzója.</a:t>
            </a:r>
          </a:p>
          <a:p>
            <a:pPr marL="0" indent="0" defTabSz="360363">
              <a:buNone/>
            </a:pPr>
            <a:r>
              <a:rPr lang="hu-HU" b="1" dirty="0"/>
              <a:t>Fő célja: </a:t>
            </a:r>
            <a:r>
              <a:rPr lang="hu-HU" dirty="0"/>
              <a:t>az </a:t>
            </a:r>
            <a:r>
              <a:rPr lang="hu-HU" b="1" dirty="0"/>
              <a:t>árstabilitás fenntartása			</a:t>
            </a:r>
            <a:r>
              <a:rPr lang="hu-HU" dirty="0"/>
              <a:t>gazdasági növekedés, 																	munkahelyteremtés</a:t>
            </a:r>
            <a:endParaRPr lang="hu-HU" b="1" dirty="0"/>
          </a:p>
        </p:txBody>
      </p:sp>
      <p:sp>
        <p:nvSpPr>
          <p:cNvPr id="4" name="Nyíl: jobbra mutató 3">
            <a:extLst>
              <a:ext uri="{FF2B5EF4-FFF2-40B4-BE49-F238E27FC236}">
                <a16:creationId xmlns="" xmlns:a16="http://schemas.microsoft.com/office/drawing/2014/main" id="{993E015B-FD20-413E-85BA-A79025DB8D96}"/>
              </a:ext>
            </a:extLst>
          </p:cNvPr>
          <p:cNvSpPr/>
          <p:nvPr/>
        </p:nvSpPr>
        <p:spPr>
          <a:xfrm>
            <a:off x="6096000" y="4830619"/>
            <a:ext cx="711200" cy="113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642B3D0-5CE4-4244-B748-F92766296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31"/>
          <a:stretch/>
        </p:blipFill>
        <p:spPr>
          <a:xfrm>
            <a:off x="9632781" y="4504985"/>
            <a:ext cx="2229765" cy="22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09CD635-218B-434D-8A98-770C66A8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Legfontosabb feladatai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4272479-9E41-424A-B05A-9BE8C3F48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994" y="2567709"/>
            <a:ext cx="7607733" cy="3777622"/>
          </a:xfrm>
        </p:spPr>
        <p:txBody>
          <a:bodyPr/>
          <a:lstStyle/>
          <a:p>
            <a:r>
              <a:rPr lang="hu-HU" dirty="0"/>
              <a:t>Euroövezet </a:t>
            </a:r>
            <a:r>
              <a:rPr lang="hu-HU" b="1" dirty="0"/>
              <a:t>monetáris politikájának</a:t>
            </a:r>
            <a:r>
              <a:rPr lang="hu-HU" dirty="0"/>
              <a:t> meghatározása és végrehajtása</a:t>
            </a:r>
          </a:p>
          <a:p>
            <a:r>
              <a:rPr lang="hu-HU" b="1" dirty="0"/>
              <a:t>Devizaműveletek</a:t>
            </a:r>
            <a:r>
              <a:rPr lang="hu-HU" dirty="0"/>
              <a:t> végzése</a:t>
            </a:r>
          </a:p>
          <a:p>
            <a:r>
              <a:rPr lang="hu-HU" dirty="0"/>
              <a:t>Fizetési rendszerek zavartalan működtetése</a:t>
            </a:r>
          </a:p>
          <a:p>
            <a:r>
              <a:rPr lang="hu-HU" dirty="0"/>
              <a:t>Az </a:t>
            </a:r>
            <a:r>
              <a:rPr lang="hu-HU" dirty="0" err="1"/>
              <a:t>euroövezetbeli</a:t>
            </a:r>
            <a:r>
              <a:rPr lang="hu-HU" dirty="0"/>
              <a:t> tagországok </a:t>
            </a:r>
            <a:r>
              <a:rPr lang="hu-HU" dirty="0" err="1"/>
              <a:t>devizatartalékainak</a:t>
            </a:r>
            <a:r>
              <a:rPr lang="hu-HU" dirty="0"/>
              <a:t> tartása és kezelése</a:t>
            </a:r>
          </a:p>
          <a:p>
            <a:r>
              <a:rPr lang="hu-HU" dirty="0"/>
              <a:t>Engedélyezi az euroövezeti országok számára az </a:t>
            </a:r>
            <a:r>
              <a:rPr lang="hu-HU" b="1" dirty="0"/>
              <a:t>eurobankjegyek kibocsátását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0BAD45C7-6BBA-4533-B140-984033CD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3" y="395510"/>
            <a:ext cx="3888508" cy="13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0D7B989-9BF2-4479-A435-6B341D3E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dirty="0"/>
              <a:t>Működése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B75AAE3-0FC7-4CE8-9CAF-19286C9F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467" y="216130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döntéshozatalt: a </a:t>
            </a:r>
            <a:r>
              <a:rPr lang="hu-HU" b="1" dirty="0"/>
              <a:t>Kormányzótanács: </a:t>
            </a:r>
            <a:r>
              <a:rPr lang="hu-HU" dirty="0"/>
              <a:t>-meghatározza a monetáris politikát</a:t>
            </a:r>
          </a:p>
          <a:p>
            <a:pPr marL="0" indent="0">
              <a:buNone/>
            </a:pPr>
            <a:r>
              <a:rPr lang="hu-HU" dirty="0"/>
              <a:t>									    -rendeleteket fogad el</a:t>
            </a:r>
          </a:p>
          <a:p>
            <a:pPr marL="0" indent="0">
              <a:buNone/>
              <a:tabLst>
                <a:tab pos="4395788" algn="l"/>
              </a:tabLst>
            </a:pPr>
            <a:r>
              <a:rPr lang="hu-HU" dirty="0"/>
              <a:t>	-engedélyezi az euro kibocsátását</a:t>
            </a:r>
          </a:p>
          <a:p>
            <a:pPr marL="0" indent="0">
              <a:buNone/>
              <a:tabLst>
                <a:tab pos="4395788" algn="l"/>
              </a:tabLst>
            </a:pPr>
            <a:endParaRPr lang="hu-HU" dirty="0"/>
          </a:p>
          <a:p>
            <a:pPr marL="0" indent="0">
              <a:buNone/>
            </a:pPr>
            <a:r>
              <a:rPr lang="hu-HU" dirty="0"/>
              <a:t>				   az </a:t>
            </a:r>
            <a:r>
              <a:rPr lang="hu-HU" b="1" dirty="0"/>
              <a:t>Igazgatóság: </a:t>
            </a:r>
            <a:r>
              <a:rPr lang="hu-HU" dirty="0"/>
              <a:t>-felelős a monetáris politika végrehajtásáért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dirty="0"/>
              <a:t>				   és az </a:t>
            </a:r>
            <a:r>
              <a:rPr lang="hu-HU" b="1" dirty="0"/>
              <a:t>Általános tanács </a:t>
            </a:r>
            <a:r>
              <a:rPr lang="hu-HU" dirty="0"/>
              <a:t>végzi: -a monetáris- és 															     árfolyampolitikai koordináció a 											     tagországok között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986F367-79A6-4F36-8C0A-1C58117A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0" y="3310774"/>
            <a:ext cx="3146714" cy="19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9C60985-1EBE-47B9-88B2-A1D9FBBE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4874"/>
            <a:ext cx="8911687" cy="1280890"/>
          </a:xfrm>
        </p:spPr>
        <p:txBody>
          <a:bodyPr/>
          <a:lstStyle/>
          <a:p>
            <a:r>
              <a:rPr lang="hu-HU" dirty="0"/>
              <a:t>Az euroövezet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F75B3CC-B793-4006-BD16-B4BEFB37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194" y="3315854"/>
            <a:ext cx="4818352" cy="377762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Azon országok együttese az Európai Unión belül, ahol </a:t>
            </a:r>
            <a:r>
              <a:rPr lang="hu-HU" b="1" dirty="0"/>
              <a:t>az euró a hivatalos pénznem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BBEAB964-B84D-462B-8E51-69F7128A3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" t="13791" r="-1625" b="13861"/>
          <a:stretch/>
        </p:blipFill>
        <p:spPr>
          <a:xfrm>
            <a:off x="5804243" y="1255319"/>
            <a:ext cx="5270156" cy="54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témával kapcsolatban további információt találsz itt: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>
                <a:hlinkClick r:id="rId2"/>
              </a:rPr>
              <a:t>https://www.youtube.com/watch?v=hfG-9XpUo7g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135351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</TotalTime>
  <Words>102</Words>
  <Application>Microsoft Office PowerPoint</Application>
  <PresentationFormat>Egyéni</PresentationFormat>
  <Paragraphs>27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Szálak</vt:lpstr>
      <vt:lpstr>Az Európai Központi Bank        </vt:lpstr>
      <vt:lpstr>Általános tudnivalók</vt:lpstr>
      <vt:lpstr>Legfontosabb feladatai</vt:lpstr>
      <vt:lpstr>Működése</vt:lpstr>
      <vt:lpstr>Az euroövezet</vt:lpstr>
      <vt:lpstr>A témával kapcsolatban további információt találsz itt: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Európai Központi Bank</dc:title>
  <dc:creator>Dorina</dc:creator>
  <cp:lastModifiedBy>MSZÁgi</cp:lastModifiedBy>
  <cp:revision>12</cp:revision>
  <dcterms:created xsi:type="dcterms:W3CDTF">2018-11-23T16:00:19Z</dcterms:created>
  <dcterms:modified xsi:type="dcterms:W3CDTF">2019-01-05T16:55:53Z</dcterms:modified>
</cp:coreProperties>
</file>