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71" r:id="rId3"/>
    <p:sldId id="266" r:id="rId4"/>
    <p:sldId id="257" r:id="rId5"/>
    <p:sldId id="269" r:id="rId6"/>
    <p:sldId id="258" r:id="rId7"/>
    <p:sldId id="26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24" autoAdjust="0"/>
  </p:normalViewPr>
  <p:slideViewPr>
    <p:cSldViewPr snapToGrid="0">
      <p:cViewPr varScale="1">
        <p:scale>
          <a:sx n="71" d="100"/>
          <a:sy n="71" d="100"/>
        </p:scale>
        <p:origin x="-72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macaristan%20&#246;&#287;renciler\haz&#305;rolanlar\elif\The%20EIB%20making%20a%20difference.mp4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macaristan%20&#246;&#287;renciler\haz&#305;rolanlar\elif\The%20European%20Fund%20for%20Strategic%20Investments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The EIB making a differenc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78873" y="0"/>
            <a:ext cx="1104207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71600" y="391887"/>
            <a:ext cx="9601200" cy="5956662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/>
              <a:t>How does the EIB work?</a:t>
            </a:r>
          </a:p>
          <a:p>
            <a:r>
              <a:rPr lang="en-US" sz="2400" dirty="0" smtClean="0"/>
              <a:t>It makes borrowing and lending decisions, based on the merits of each </a:t>
            </a:r>
            <a:r>
              <a:rPr lang="tr-TR" sz="2400" dirty="0" smtClean="0"/>
              <a:t>project</a:t>
            </a:r>
            <a:r>
              <a:rPr lang="en-US" sz="2400" dirty="0" smtClean="0"/>
              <a:t> and the opportunities offered by financial markets.</a:t>
            </a:r>
          </a:p>
          <a:p>
            <a:r>
              <a:rPr lang="en-US" sz="2400" dirty="0" smtClean="0"/>
              <a:t>As an independent body, the Bank takes its own borrowing and lending decisions. It cooperates with other EU institutions, especially the </a:t>
            </a:r>
            <a:r>
              <a:rPr lang="tr-TR" sz="2400" dirty="0" smtClean="0"/>
              <a:t>European Commission</a:t>
            </a:r>
            <a:r>
              <a:rPr lang="en-US" sz="2400" dirty="0" smtClean="0"/>
              <a:t>,</a:t>
            </a:r>
            <a:r>
              <a:rPr lang="tr-TR" sz="2400" dirty="0" smtClean="0"/>
              <a:t> the Parliament </a:t>
            </a:r>
            <a:r>
              <a:rPr lang="en-US" sz="2400" dirty="0" smtClean="0"/>
              <a:t>and the</a:t>
            </a:r>
            <a:r>
              <a:rPr lang="tr-TR" sz="2400" dirty="0" smtClean="0"/>
              <a:t> Council of the EU</a:t>
            </a:r>
            <a:r>
              <a:rPr lang="en-US" sz="2400" dirty="0" smtClean="0"/>
              <a:t> .</a:t>
            </a:r>
            <a:endParaRPr lang="tr-TR" sz="2400" dirty="0" smtClean="0"/>
          </a:p>
          <a:p>
            <a:pPr>
              <a:buNone/>
            </a:pPr>
            <a:r>
              <a:rPr lang="tr-TR" sz="2400" b="1" dirty="0" smtClean="0"/>
              <a:t>European Investment Fund (EIF)</a:t>
            </a:r>
          </a:p>
          <a:p>
            <a:r>
              <a:rPr lang="en-US" sz="2400" dirty="0" smtClean="0"/>
              <a:t>The EIB is the majority shareholder of the </a:t>
            </a:r>
            <a:r>
              <a:rPr lang="tr-TR" sz="2400" dirty="0" smtClean="0"/>
              <a:t>European Investment Fund </a:t>
            </a:r>
            <a:r>
              <a:rPr lang="en-US" sz="2400" u="sng" dirty="0" smtClean="0"/>
              <a:t> </a:t>
            </a:r>
            <a:r>
              <a:rPr lang="tr-TR" sz="2400" u="sng" dirty="0" smtClean="0"/>
              <a:t>(EIF)</a:t>
            </a:r>
            <a:r>
              <a:rPr lang="en-US" sz="2400" dirty="0" smtClean="0"/>
              <a:t>, which provides funding to </a:t>
            </a:r>
            <a:r>
              <a:rPr lang="en-US" sz="2400" b="1" dirty="0" smtClean="0"/>
              <a:t>small and medium-sized enterprises</a:t>
            </a:r>
            <a:r>
              <a:rPr lang="en-US" sz="2400" dirty="0" smtClean="0"/>
              <a:t> (SMEs) through </a:t>
            </a:r>
            <a:r>
              <a:rPr lang="en-US" sz="2400" b="1" dirty="0" smtClean="0"/>
              <a:t>venture capital</a:t>
            </a:r>
            <a:r>
              <a:rPr lang="en-US" sz="2400" dirty="0" smtClean="0"/>
              <a:t> and </a:t>
            </a:r>
            <a:r>
              <a:rPr lang="en-US" sz="2400" b="1" dirty="0" smtClean="0"/>
              <a:t>risk finance</a:t>
            </a:r>
            <a:r>
              <a:rPr lang="en-US" sz="2400" dirty="0" smtClean="0"/>
              <a:t> instruments. </a:t>
            </a:r>
            <a:endParaRPr lang="tr-TR" sz="2400" dirty="0" smtClean="0"/>
          </a:p>
          <a:p>
            <a:r>
              <a:rPr lang="en-US" sz="2400" dirty="0" smtClean="0"/>
              <a:t> Established in 1994, the Fund is active in all EU countries, prospective member countries, Liechtenstein and Norway.</a:t>
            </a:r>
            <a:br>
              <a:rPr lang="en-US" sz="2400" dirty="0" smtClean="0"/>
            </a:b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7018" y="2819400"/>
            <a:ext cx="9601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6000" b="1" dirty="0" smtClean="0"/>
              <a:t>European Ombudsman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2055"/>
          </a:xfrm>
        </p:spPr>
        <p:txBody>
          <a:bodyPr/>
          <a:lstStyle/>
          <a:p>
            <a:r>
              <a:rPr lang="tr-TR" smtClean="0"/>
              <a:t>OVERVIEW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71600" y="1551709"/>
            <a:ext cx="9601200" cy="4315691"/>
          </a:xfrm>
        </p:spPr>
        <p:txBody>
          <a:bodyPr/>
          <a:lstStyle/>
          <a:p>
            <a:r>
              <a:rPr lang="en-US" sz="3200" b="1" dirty="0" smtClean="0"/>
              <a:t>Role</a:t>
            </a:r>
            <a:r>
              <a:rPr lang="en-US" sz="3200" dirty="0" smtClean="0"/>
              <a:t>: Investigates complaints against EU institutions, bodies, offices &amp; agencies</a:t>
            </a:r>
          </a:p>
          <a:p>
            <a:r>
              <a:rPr lang="en-US" sz="3200" b="1" dirty="0" smtClean="0"/>
              <a:t>Ombudsman</a:t>
            </a:r>
            <a:r>
              <a:rPr lang="en-US" sz="3200" dirty="0" smtClean="0"/>
              <a:t>: Emily O'Reilly</a:t>
            </a:r>
          </a:p>
          <a:p>
            <a:r>
              <a:rPr lang="en-US" sz="3200" b="1" dirty="0" smtClean="0"/>
              <a:t>Established in</a:t>
            </a:r>
            <a:r>
              <a:rPr lang="en-US" sz="3200" dirty="0" smtClean="0"/>
              <a:t>: 1995</a:t>
            </a:r>
          </a:p>
          <a:p>
            <a:r>
              <a:rPr lang="en-US" sz="3200" b="1" dirty="0" smtClean="0"/>
              <a:t>Location</a:t>
            </a:r>
            <a:r>
              <a:rPr lang="en-US" sz="3200" dirty="0" smtClean="0"/>
              <a:t>: Strasbourg (France)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71600" y="512618"/>
            <a:ext cx="9601200" cy="5354782"/>
          </a:xfrm>
        </p:spPr>
        <p:txBody>
          <a:bodyPr/>
          <a:lstStyle/>
          <a:p>
            <a:endParaRPr lang="tr-TR" dirty="0" smtClean="0"/>
          </a:p>
          <a:p>
            <a:r>
              <a:rPr lang="tr-TR" sz="2800" dirty="0" smtClean="0"/>
              <a:t>WHAT DOES THE OMBUDSMAN DO?</a:t>
            </a:r>
          </a:p>
          <a:p>
            <a:endParaRPr lang="tr-TR" dirty="0" smtClean="0"/>
          </a:p>
          <a:p>
            <a:r>
              <a:rPr lang="en-US" dirty="0" smtClean="0"/>
              <a:t>The Ombudsman investigates different types of poor administration, for example:</a:t>
            </a:r>
          </a:p>
          <a:p>
            <a:r>
              <a:rPr lang="en-US" dirty="0" smtClean="0"/>
              <a:t>unfair conduct</a:t>
            </a:r>
          </a:p>
          <a:p>
            <a:r>
              <a:rPr lang="en-US" dirty="0" smtClean="0"/>
              <a:t>discrimination</a:t>
            </a:r>
          </a:p>
          <a:p>
            <a:r>
              <a:rPr lang="en-US" dirty="0" smtClean="0"/>
              <a:t>abuse of power</a:t>
            </a:r>
          </a:p>
          <a:p>
            <a:r>
              <a:rPr lang="en-US" dirty="0" smtClean="0"/>
              <a:t>lack of information or refusal to provide it</a:t>
            </a:r>
          </a:p>
          <a:p>
            <a:r>
              <a:rPr lang="en-US" dirty="0" smtClean="0"/>
              <a:t>unnecessary delays</a:t>
            </a:r>
          </a:p>
          <a:p>
            <a:r>
              <a:rPr lang="en-US" dirty="0" smtClean="0"/>
              <a:t>incorrect procedures.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71600" y="540327"/>
            <a:ext cx="9601200" cy="5327073"/>
          </a:xfrm>
        </p:spPr>
        <p:txBody>
          <a:bodyPr/>
          <a:lstStyle/>
          <a:p>
            <a:r>
              <a:rPr lang="en-US" sz="4000" dirty="0" smtClean="0"/>
              <a:t>How is the Ombudsman chosen?</a:t>
            </a:r>
          </a:p>
          <a:p>
            <a:r>
              <a:rPr lang="en-US" dirty="0" smtClean="0"/>
              <a:t>The </a:t>
            </a:r>
            <a:r>
              <a:rPr lang="tr-TR" dirty="0" smtClean="0"/>
              <a:t>European Parliament</a:t>
            </a:r>
            <a:r>
              <a:rPr lang="en-US" dirty="0" smtClean="0"/>
              <a:t> elects the Ombudsman for a renewable </a:t>
            </a:r>
            <a:r>
              <a:rPr lang="en-US" b="1" dirty="0" smtClean="0"/>
              <a:t>5-year term</a:t>
            </a:r>
            <a:r>
              <a:rPr lang="en-US" dirty="0" smtClean="0"/>
              <a:t>. </a:t>
            </a:r>
          </a:p>
          <a:p>
            <a:r>
              <a:rPr lang="en-US" sz="4000" dirty="0" smtClean="0"/>
              <a:t>How does the Ombudsman work?</a:t>
            </a:r>
          </a:p>
          <a:p>
            <a:r>
              <a:rPr lang="en-US" dirty="0" smtClean="0"/>
              <a:t>The Ombudsman's office </a:t>
            </a:r>
            <a:r>
              <a:rPr lang="en-US" b="1" dirty="0" smtClean="0"/>
              <a:t>launches investigations</a:t>
            </a:r>
            <a:r>
              <a:rPr lang="en-US" dirty="0" smtClean="0"/>
              <a:t> either in response to complaints or on its own initiative.</a:t>
            </a:r>
          </a:p>
          <a:p>
            <a:r>
              <a:rPr lang="en-US" dirty="0" smtClean="0"/>
              <a:t>The Ombudsman may be able to solve your problem simply by </a:t>
            </a:r>
            <a:r>
              <a:rPr lang="en-US" b="1" dirty="0" smtClean="0"/>
              <a:t>informing the institution</a:t>
            </a:r>
            <a:r>
              <a:rPr lang="tr-TR" b="1" dirty="0" smtClean="0"/>
              <a:t> </a:t>
            </a:r>
            <a:r>
              <a:rPr lang="en-US" dirty="0" smtClean="0"/>
              <a:t>concerned. If more is needed, every effort is made to reach an </a:t>
            </a:r>
            <a:r>
              <a:rPr lang="en-US" b="1" dirty="0" smtClean="0"/>
              <a:t>amicable solution</a:t>
            </a:r>
            <a:r>
              <a:rPr lang="en-US" dirty="0" smtClean="0"/>
              <a:t> that will put matters right. Should this fail, the Ombudsman can make </a:t>
            </a:r>
            <a:r>
              <a:rPr lang="en-US" b="1" dirty="0" smtClean="0"/>
              <a:t>recommendations</a:t>
            </a:r>
            <a:r>
              <a:rPr lang="en-US" dirty="0" smtClean="0"/>
              <a:t> to the institution. If these are not accepted, the Ombudsman can draw up a </a:t>
            </a:r>
            <a:r>
              <a:rPr lang="en-US" b="1" dirty="0" smtClean="0"/>
              <a:t>special report</a:t>
            </a:r>
            <a:r>
              <a:rPr lang="en-US" dirty="0" smtClean="0"/>
              <a:t> to the European Parliament, which must then take appropriate action.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karekod-eli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942" y="1316182"/>
            <a:ext cx="4800600" cy="43641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The European Fund for Strategic Investments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0435" y="0"/>
            <a:ext cx="1147156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İçerik Yer Tutucusu" descr="eıbbb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4292" y="-1"/>
            <a:ext cx="11457708" cy="68496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OVERVIEW: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Role</a:t>
            </a:r>
            <a:r>
              <a:rPr lang="en-US" sz="3200" dirty="0" smtClean="0"/>
              <a:t>: provides funding for projects that help to achieve EU aims, both within and outside the EU</a:t>
            </a:r>
          </a:p>
          <a:p>
            <a:r>
              <a:rPr lang="en-US" sz="3200" b="1" dirty="0" smtClean="0"/>
              <a:t>President</a:t>
            </a:r>
            <a:r>
              <a:rPr lang="en-US" sz="3200" dirty="0" smtClean="0"/>
              <a:t>: Werner Hoyer</a:t>
            </a:r>
          </a:p>
          <a:p>
            <a:r>
              <a:rPr lang="en-US" sz="3200" b="1" dirty="0" smtClean="0"/>
              <a:t>Board of Directors</a:t>
            </a:r>
            <a:r>
              <a:rPr lang="en-US" sz="3200" dirty="0" smtClean="0"/>
              <a:t>: comprises one director per EU country, plus one from the European Commission</a:t>
            </a:r>
          </a:p>
          <a:p>
            <a:r>
              <a:rPr lang="en-US" sz="3200" b="1" dirty="0" smtClean="0"/>
              <a:t>Founded in</a:t>
            </a:r>
            <a:r>
              <a:rPr lang="en-US" sz="3200" dirty="0" smtClean="0"/>
              <a:t>: 1958</a:t>
            </a:r>
          </a:p>
          <a:p>
            <a:r>
              <a:rPr lang="en-US" sz="3200" b="1" dirty="0" smtClean="0"/>
              <a:t>Location</a:t>
            </a:r>
            <a:r>
              <a:rPr lang="en-US" sz="3200" dirty="0" smtClean="0"/>
              <a:t>: Luxembourg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İçerik Yer Tutucusu" descr="5aca8d68-1b7a-4863-8679-49798ab8ce3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6582" y="0"/>
            <a:ext cx="11485418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45474" y="666205"/>
            <a:ext cx="9601200" cy="52904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The European Investment Bank (EIB) is jointly owned by the EU countries. It seeks to:</a:t>
            </a:r>
          </a:p>
          <a:p>
            <a:r>
              <a:rPr lang="en-US" sz="3200" dirty="0" smtClean="0"/>
              <a:t>boost Europe's potential in terms of </a:t>
            </a:r>
            <a:r>
              <a:rPr lang="en-US" sz="3200" b="1" dirty="0" smtClean="0"/>
              <a:t>jobs</a:t>
            </a:r>
            <a:r>
              <a:rPr lang="en-US" sz="3200" dirty="0" smtClean="0"/>
              <a:t> &amp; </a:t>
            </a:r>
            <a:r>
              <a:rPr lang="en-US" sz="3200" b="1" dirty="0" smtClean="0"/>
              <a:t>growth</a:t>
            </a:r>
            <a:endParaRPr lang="en-US" sz="3200" dirty="0" smtClean="0"/>
          </a:p>
          <a:p>
            <a:r>
              <a:rPr lang="en-US" sz="3200" dirty="0" smtClean="0"/>
              <a:t>support action to </a:t>
            </a:r>
            <a:r>
              <a:rPr lang="en-US" sz="3200" b="1" dirty="0" smtClean="0"/>
              <a:t>mitigate climate change</a:t>
            </a:r>
            <a:endParaRPr lang="en-US" sz="3200" dirty="0" smtClean="0"/>
          </a:p>
          <a:p>
            <a:r>
              <a:rPr lang="en-US" sz="3200" dirty="0" smtClean="0"/>
              <a:t>promote </a:t>
            </a:r>
            <a:r>
              <a:rPr lang="en-US" sz="3200" b="1" dirty="0" smtClean="0"/>
              <a:t>EU policies</a:t>
            </a:r>
            <a:r>
              <a:rPr lang="en-US" sz="3200" dirty="0" smtClean="0"/>
              <a:t> outside the EU.</a:t>
            </a:r>
            <a:endParaRPr lang="tr-TR" sz="3200" dirty="0" smtClean="0"/>
          </a:p>
          <a:p>
            <a:pPr>
              <a:buNone/>
            </a:pPr>
            <a:r>
              <a:rPr lang="tr-TR" sz="3200" dirty="0" smtClean="0"/>
              <a:t> </a:t>
            </a:r>
            <a:endParaRPr lang="en-US" sz="2400" b="1" dirty="0" smtClean="0"/>
          </a:p>
        </p:txBody>
      </p:sp>
      <p:pic>
        <p:nvPicPr>
          <p:cNvPr id="4" name="5 İçerik Yer Tutucusu" descr="2ce697e2-ba67-4f9b-807a-2c35c9b8a38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837" y="3781229"/>
            <a:ext cx="10432472" cy="24671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46018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WHAT THE EIB DOES?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71600" y="1593273"/>
            <a:ext cx="9601200" cy="4274127"/>
          </a:xfrm>
        </p:spPr>
        <p:txBody>
          <a:bodyPr/>
          <a:lstStyle/>
          <a:p>
            <a:pPr>
              <a:buNone/>
            </a:pPr>
            <a:r>
              <a:rPr lang="tr-TR" sz="2800" dirty="0" smtClean="0"/>
              <a:t>     </a:t>
            </a:r>
            <a:r>
              <a:rPr lang="en-US" sz="2800" dirty="0" smtClean="0"/>
              <a:t>The Bank </a:t>
            </a:r>
            <a:r>
              <a:rPr lang="en-US" sz="2800" b="1" dirty="0" smtClean="0"/>
              <a:t>borrows money</a:t>
            </a:r>
            <a:r>
              <a:rPr lang="en-US" sz="2800" dirty="0" smtClean="0"/>
              <a:t> on capital markets and </a:t>
            </a:r>
            <a:r>
              <a:rPr lang="en-US" sz="2800" b="1" dirty="0" smtClean="0"/>
              <a:t>lends</a:t>
            </a:r>
            <a:r>
              <a:rPr lang="tr-TR" sz="2800" b="1" dirty="0" smtClean="0"/>
              <a:t> </a:t>
            </a:r>
            <a:r>
              <a:rPr lang="en-US" sz="2800" b="1" dirty="0" smtClean="0"/>
              <a:t>it</a:t>
            </a:r>
            <a:r>
              <a:rPr lang="en-US" sz="2800" dirty="0" smtClean="0"/>
              <a:t> on favourable terms to projects that support EU objectives.</a:t>
            </a:r>
            <a:r>
              <a:rPr lang="tr-TR" sz="2800" dirty="0" smtClean="0"/>
              <a:t> </a:t>
            </a:r>
            <a:r>
              <a:rPr lang="en-US" sz="2800" dirty="0" smtClean="0"/>
              <a:t>None of the money comes from the EU budget.</a:t>
            </a:r>
            <a:endParaRPr lang="en-US" sz="2800" b="1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71600" y="522513"/>
            <a:ext cx="9601200" cy="579990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800" dirty="0" smtClean="0"/>
              <a:t>     </a:t>
            </a:r>
            <a:r>
              <a:rPr lang="en-US" sz="2800" dirty="0" smtClean="0"/>
              <a:t>The EIB provides 3 main types of </a:t>
            </a:r>
            <a:r>
              <a:rPr lang="tr-TR" sz="2800" dirty="0" smtClean="0"/>
              <a:t>products and services:</a:t>
            </a:r>
            <a:endParaRPr lang="en-US" sz="2800" dirty="0" smtClean="0"/>
          </a:p>
          <a:p>
            <a:r>
              <a:rPr lang="en-US" sz="2800" b="1" dirty="0" smtClean="0"/>
              <a:t>Lending</a:t>
            </a:r>
            <a:r>
              <a:rPr lang="en-US" sz="2800" dirty="0" smtClean="0"/>
              <a:t> – about 90 % of its total financial commitment. The Bank lends to clients of all sizes to support growth and jobs, and this support often helps to attract other investors.</a:t>
            </a:r>
          </a:p>
          <a:p>
            <a:r>
              <a:rPr lang="en-US" sz="2800" b="1" dirty="0" smtClean="0"/>
              <a:t>'Blending' -</a:t>
            </a:r>
            <a:r>
              <a:rPr lang="en-US" sz="2800" dirty="0" smtClean="0"/>
              <a:t> allowing clients to combine EIB financing with additional investment.</a:t>
            </a:r>
          </a:p>
          <a:p>
            <a:r>
              <a:rPr lang="en-US" sz="2800" b="1" dirty="0" smtClean="0"/>
              <a:t>Advising</a:t>
            </a:r>
            <a:r>
              <a:rPr lang="en-US" sz="2800" dirty="0" smtClean="0"/>
              <a:t> and technical assistance - maximising value for money.</a:t>
            </a:r>
          </a:p>
          <a:p>
            <a:pPr>
              <a:buNone/>
            </a:pPr>
            <a:r>
              <a:rPr lang="tr-TR" sz="2800" dirty="0" smtClean="0"/>
              <a:t>   </a:t>
            </a:r>
            <a:r>
              <a:rPr lang="tr-TR" sz="2800" b="1" dirty="0" smtClean="0"/>
              <a:t>  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71600" y="535577"/>
            <a:ext cx="9601200" cy="533182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sz="2800" b="1" dirty="0" smtClean="0"/>
              <a:t>Composition</a:t>
            </a:r>
          </a:p>
          <a:p>
            <a:pPr>
              <a:buNone/>
            </a:pPr>
            <a:r>
              <a:rPr lang="tr-TR" sz="2800" dirty="0" smtClean="0"/>
              <a:t>        </a:t>
            </a:r>
            <a:r>
              <a:rPr lang="en-US" sz="2800" dirty="0" smtClean="0"/>
              <a:t>All EU countries are </a:t>
            </a:r>
            <a:r>
              <a:rPr lang="tr-TR" sz="2800" dirty="0" smtClean="0"/>
              <a:t>shareholders</a:t>
            </a:r>
            <a:r>
              <a:rPr lang="en-US" sz="2800" dirty="0" smtClean="0"/>
              <a:t> in the EIB. Decisions are taken by the following bodies:</a:t>
            </a:r>
            <a:endParaRPr lang="tr-TR" sz="2800" dirty="0" smtClean="0"/>
          </a:p>
          <a:p>
            <a:r>
              <a:rPr lang="tr-TR" sz="2800" dirty="0" smtClean="0"/>
              <a:t>The Board of Governors</a:t>
            </a:r>
            <a:r>
              <a:rPr lang="en-US" sz="2800" dirty="0" smtClean="0"/>
              <a:t>, comprising ministers from all EU countries. It defines general lending policy.</a:t>
            </a:r>
          </a:p>
          <a:p>
            <a:r>
              <a:rPr lang="tr-TR" sz="2800" dirty="0" smtClean="0"/>
              <a:t>The Board of Directors: </a:t>
            </a:r>
            <a:r>
              <a:rPr lang="en-US" sz="2800" dirty="0" smtClean="0"/>
              <a:t>It approves lending and borrowing operations.</a:t>
            </a:r>
            <a:endParaRPr lang="tr-TR" sz="2800" dirty="0" smtClean="0"/>
          </a:p>
          <a:p>
            <a:r>
              <a:rPr lang="tr-TR" sz="2800" dirty="0" smtClean="0"/>
              <a:t>The Managament Committee, the Bank’s executive body   </a:t>
            </a:r>
          </a:p>
          <a:p>
            <a:pPr>
              <a:buNone/>
            </a:pPr>
            <a:r>
              <a:rPr lang="tr-TR" sz="2800" dirty="0" smtClean="0"/>
              <a:t>      </a:t>
            </a:r>
            <a:r>
              <a:rPr lang="en-US" sz="2800" dirty="0" smtClean="0"/>
              <a:t>The</a:t>
            </a:r>
            <a:r>
              <a:rPr lang="tr-TR" sz="2800" dirty="0" smtClean="0"/>
              <a:t> Audit Committee</a:t>
            </a:r>
            <a:r>
              <a:rPr lang="en-US" sz="2800" dirty="0" smtClean="0"/>
              <a:t> checks that EIB operations are conducted in a proper manner.</a:t>
            </a:r>
          </a:p>
          <a:p>
            <a:pPr>
              <a:buNone/>
            </a:pPr>
            <a:r>
              <a:rPr lang="tr-TR" sz="2800" dirty="0" smtClean="0"/>
              <a:t>      </a:t>
            </a:r>
            <a:r>
              <a:rPr lang="en-US" sz="2800" dirty="0" smtClean="0"/>
              <a:t>The Bank's </a:t>
            </a:r>
            <a:r>
              <a:rPr lang="tr-TR" sz="2800" dirty="0" smtClean="0"/>
              <a:t>departments</a:t>
            </a:r>
            <a:r>
              <a:rPr lang="en-US" sz="2800" dirty="0" smtClean="0"/>
              <a:t> implement management decisions.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190</Words>
  <Application>Microsoft Office PowerPoint</Application>
  <PresentationFormat>Özel</PresentationFormat>
  <Paragraphs>52</Paragraphs>
  <Slides>15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Crop</vt:lpstr>
      <vt:lpstr>Slayt 1</vt:lpstr>
      <vt:lpstr>Slayt 2</vt:lpstr>
      <vt:lpstr>Slayt 3</vt:lpstr>
      <vt:lpstr>OVERVIEW:</vt:lpstr>
      <vt:lpstr>Slayt 5</vt:lpstr>
      <vt:lpstr>Slayt 6</vt:lpstr>
      <vt:lpstr>WHAT THE EIB DOES? </vt:lpstr>
      <vt:lpstr>Slayt 8</vt:lpstr>
      <vt:lpstr>Slayt 9</vt:lpstr>
      <vt:lpstr>Slayt 10</vt:lpstr>
      <vt:lpstr>European Ombudsman </vt:lpstr>
      <vt:lpstr>OVERVIEW:</vt:lpstr>
      <vt:lpstr>Slayt 13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Pronet</dc:creator>
  <cp:lastModifiedBy>Admin-PC</cp:lastModifiedBy>
  <cp:revision>18</cp:revision>
  <dcterms:created xsi:type="dcterms:W3CDTF">2015-09-21T23:24:45Z</dcterms:created>
  <dcterms:modified xsi:type="dcterms:W3CDTF">2019-01-15T12:06:25Z</dcterms:modified>
</cp:coreProperties>
</file>