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7" r:id="rId3"/>
    <p:sldId id="288" r:id="rId4"/>
    <p:sldId id="289" r:id="rId5"/>
    <p:sldId id="290" r:id="rId6"/>
    <p:sldId id="257" r:id="rId7"/>
    <p:sldId id="264" r:id="rId8"/>
    <p:sldId id="260" r:id="rId9"/>
    <p:sldId id="261"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14.01.2019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14.01.2019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eas.europa.eu/topics/security-defence-crisis-response/431/common-security-and-defence-policy-csdp_en" TargetMode="External"/><Relationship Id="rId3" Type="http://schemas.openxmlformats.org/officeDocument/2006/relationships/hyperlink" Target="https://eeas.europa.eu/topics/security-defence-crisis-response/407/eu-external-policy-drugs_en" TargetMode="External"/><Relationship Id="rId7" Type="http://schemas.openxmlformats.org/officeDocument/2006/relationships/hyperlink" Target="https://eeas.europa.eu/topics/security-defence-crisis-response/423/sanctions-policy_en" TargetMode="External"/><Relationship Id="rId2" Type="http://schemas.openxmlformats.org/officeDocument/2006/relationships/hyperlink" Target="https://eeas.europa.eu/topics/security-defence-crisis-response/432/maritime-security_en" TargetMode="External"/><Relationship Id="rId1" Type="http://schemas.openxmlformats.org/officeDocument/2006/relationships/slideLayout" Target="../slideLayouts/slideLayout2.xml"/><Relationship Id="rId6" Type="http://schemas.openxmlformats.org/officeDocument/2006/relationships/hyperlink" Target="https://eeas.europa.eu/topics/security-defence-crisis-response/411/counter-terrorism_en" TargetMode="External"/><Relationship Id="rId5" Type="http://schemas.openxmlformats.org/officeDocument/2006/relationships/hyperlink" Target="https://eeas.europa.eu/topics/security-defence-crisis-response/426/conflict-prevention-peace-building-and-mediation_en" TargetMode="External"/><Relationship Id="rId4" Type="http://schemas.openxmlformats.org/officeDocument/2006/relationships/hyperlink" Target="https://eeas.europa.eu/topics/security-defence-crisis-response/412/crisis-management-and-response_e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eeas.europa.eu/topics/eu-enlargement-and-neighbourhood-relations/349/dialogue-between-belgrade-and-pristina_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a:p>
        </p:txBody>
      </p:sp>
      <p:pic>
        <p:nvPicPr>
          <p:cNvPr id="4" name="3 Resim" descr="indir (1).jpg"/>
          <p:cNvPicPr>
            <a:picLocks noChangeAspect="1"/>
          </p:cNvPicPr>
          <p:nvPr/>
        </p:nvPicPr>
        <p:blipFill>
          <a:blip r:embed="rId2" cstate="print"/>
          <a:stretch>
            <a:fillRect/>
          </a:stretch>
        </p:blipFill>
        <p:spPr>
          <a:xfrm>
            <a:off x="1500166" y="980728"/>
            <a:ext cx="7215238" cy="47525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err="1" smtClean="0"/>
              <a:t>What</a:t>
            </a:r>
            <a:r>
              <a:rPr lang="tr-TR" dirty="0" smtClean="0"/>
              <a:t> </a:t>
            </a:r>
            <a:r>
              <a:rPr lang="tr-TR" dirty="0" smtClean="0"/>
              <a:t>do </a:t>
            </a:r>
            <a:r>
              <a:rPr lang="tr-TR" dirty="0" err="1" smtClean="0"/>
              <a:t>they</a:t>
            </a:r>
            <a:r>
              <a:rPr lang="tr-TR" dirty="0" smtClean="0"/>
              <a:t> </a:t>
            </a:r>
            <a:r>
              <a:rPr lang="tr-TR" dirty="0" smtClean="0"/>
              <a:t>do?</a:t>
            </a:r>
            <a:endParaRPr lang="tr-TR" dirty="0"/>
          </a:p>
        </p:txBody>
      </p:sp>
      <p:sp>
        <p:nvSpPr>
          <p:cNvPr id="3" name="2 İçerik Yer Tutucusu"/>
          <p:cNvSpPr>
            <a:spLocks noGrp="1"/>
          </p:cNvSpPr>
          <p:nvPr>
            <p:ph idx="1"/>
          </p:nvPr>
        </p:nvSpPr>
        <p:spPr/>
        <p:txBody>
          <a:bodyPr>
            <a:normAutofit fontScale="55000" lnSpcReduction="20000"/>
          </a:bodyPr>
          <a:lstStyle/>
          <a:p>
            <a:r>
              <a:rPr lang="en-US" sz="2900" b="1" dirty="0" smtClean="0"/>
              <a:t>Civil protection</a:t>
            </a:r>
          </a:p>
          <a:p>
            <a:r>
              <a:rPr lang="en-US" sz="2900" dirty="0" smtClean="0"/>
              <a:t>The EU, through its Civil Protection Mechanism, plays a key role in coordinating responses to crises in Europe and worldwide. The Emergency Response Coordination Centre monitors existing and potential crises round the clock.</a:t>
            </a:r>
          </a:p>
          <a:p>
            <a:r>
              <a:rPr lang="en-US" sz="2900" dirty="0" smtClean="0"/>
              <a:t>It coordinates contacts between the country concerned, experts in the field and the countries participating in the EU Civil Protection Mechanism. The Mechanism currently includes all 28 EU countries as well as a number of partner countries. Participants' offers of help are matched to needs.</a:t>
            </a:r>
          </a:p>
          <a:p>
            <a:r>
              <a:rPr lang="en-US" sz="2900" dirty="0" smtClean="0"/>
              <a:t>The emergencies the EU has responded to include those created by military conflict, natural disasters such as forest fires, earthquakes or floods, and </a:t>
            </a:r>
            <a:r>
              <a:rPr lang="en-US" sz="2900" dirty="0" err="1" smtClean="0"/>
              <a:t>disea</a:t>
            </a:r>
            <a:r>
              <a:rPr lang="tr-TR" sz="2900" dirty="0" err="1" smtClean="0"/>
              <a:t>se</a:t>
            </a:r>
            <a:r>
              <a:rPr lang="tr-TR" sz="2900" dirty="0" smtClean="0"/>
              <a:t> </a:t>
            </a:r>
            <a:r>
              <a:rPr lang="tr-TR" sz="2900" dirty="0" err="1" smtClean="0"/>
              <a:t>epidemics</a:t>
            </a:r>
            <a:r>
              <a:rPr lang="tr-TR" sz="2900" dirty="0" smtClean="0"/>
              <a:t>.</a:t>
            </a:r>
            <a:endParaRPr lang="en-US" sz="2900" dirty="0" smtClean="0"/>
          </a:p>
          <a:p>
            <a:r>
              <a:rPr lang="en-US" i="1" u="sng" dirty="0" smtClean="0"/>
              <a:t>The EU also supports cooperation for:</a:t>
            </a:r>
          </a:p>
          <a:p>
            <a:r>
              <a:rPr lang="en-US" dirty="0" smtClean="0"/>
              <a:t>Disaster prevention</a:t>
            </a:r>
          </a:p>
          <a:p>
            <a:r>
              <a:rPr lang="en-US" dirty="0" smtClean="0"/>
              <a:t>Risk assessment</a:t>
            </a:r>
          </a:p>
          <a:p>
            <a:r>
              <a:rPr lang="en-US" dirty="0" smtClean="0"/>
              <a:t>Preparedness &amp; planning - including more regular joint training and exercises for European civil protection teams.</a:t>
            </a:r>
          </a:p>
          <a:p>
            <a:r>
              <a:rPr lang="en-US" dirty="0" smtClean="0"/>
              <a:t>Voluntary pooling of experts and know-how from various EU countries.</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OVERVIEW</a:t>
            </a:r>
            <a:endParaRPr lang="tr-TR" dirty="0"/>
          </a:p>
        </p:txBody>
      </p:sp>
      <p:sp>
        <p:nvSpPr>
          <p:cNvPr id="3" name="2 İçerik Yer Tutucusu"/>
          <p:cNvSpPr>
            <a:spLocks noGrp="1"/>
          </p:cNvSpPr>
          <p:nvPr>
            <p:ph idx="1"/>
          </p:nvPr>
        </p:nvSpPr>
        <p:spPr/>
        <p:txBody>
          <a:bodyPr/>
          <a:lstStyle/>
          <a:p>
            <a:r>
              <a:rPr lang="en-US" b="1" dirty="0" smtClean="0"/>
              <a:t>Role</a:t>
            </a:r>
            <a:r>
              <a:rPr lang="en-US" dirty="0" smtClean="0"/>
              <a:t>: Manages the EU's diplomatic relations with other countries outside the bloc and conducts EU foreign &amp; security policy</a:t>
            </a:r>
          </a:p>
          <a:p>
            <a:r>
              <a:rPr lang="en-US" b="1" dirty="0" smtClean="0"/>
              <a:t>High Representative for Foreign Affairs &amp; Security Policy</a:t>
            </a:r>
            <a:r>
              <a:rPr lang="en-US" dirty="0" smtClean="0"/>
              <a:t>: Federica </a:t>
            </a:r>
            <a:r>
              <a:rPr lang="en-US" dirty="0" err="1" smtClean="0"/>
              <a:t>Mogherini</a:t>
            </a:r>
            <a:endParaRPr lang="en-US" dirty="0" smtClean="0"/>
          </a:p>
          <a:p>
            <a:r>
              <a:rPr lang="en-US" b="1" dirty="0" smtClean="0"/>
              <a:t>Established in</a:t>
            </a:r>
            <a:r>
              <a:rPr lang="en-US" dirty="0" smtClean="0"/>
              <a:t>: 2011</a:t>
            </a:r>
          </a:p>
          <a:p>
            <a:r>
              <a:rPr lang="en-US" b="1" dirty="0" smtClean="0"/>
              <a:t>Location</a:t>
            </a:r>
            <a:r>
              <a:rPr lang="en-US" dirty="0" smtClean="0"/>
              <a:t>: Brussels (Belgium)</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t>The European External Action Service (EEAS) is the EU's </a:t>
            </a:r>
            <a:r>
              <a:rPr lang="en-US" b="1" dirty="0" smtClean="0"/>
              <a:t>diplomatic service</a:t>
            </a:r>
            <a:r>
              <a:rPr lang="en-US" dirty="0" smtClean="0"/>
              <a:t>. It aims to make EU foreign policy more coherent and effective, thus increasing Europe's global influence.</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smtClean="0"/>
              <a:t>What does the EEAS do?</a:t>
            </a:r>
            <a:br>
              <a:rPr lang="en-US" dirty="0" smtClean="0"/>
            </a:br>
            <a:endParaRPr lang="tr-TR" dirty="0"/>
          </a:p>
        </p:txBody>
      </p:sp>
      <p:sp>
        <p:nvSpPr>
          <p:cNvPr id="3" name="2 İçerik Yer Tutucusu"/>
          <p:cNvSpPr>
            <a:spLocks noGrp="1"/>
          </p:cNvSpPr>
          <p:nvPr>
            <p:ph idx="1"/>
          </p:nvPr>
        </p:nvSpPr>
        <p:spPr/>
        <p:txBody>
          <a:bodyPr>
            <a:normAutofit fontScale="62500" lnSpcReduction="20000"/>
          </a:bodyPr>
          <a:lstStyle/>
          <a:p>
            <a:endParaRPr lang="tr-TR" dirty="0" smtClean="0"/>
          </a:p>
          <a:p>
            <a:r>
              <a:rPr lang="en-US" dirty="0" smtClean="0"/>
              <a:t>Supports the EU High Representative in conducting EU foreign and security policy</a:t>
            </a:r>
          </a:p>
          <a:p>
            <a:r>
              <a:rPr lang="en-US" dirty="0" smtClean="0"/>
              <a:t>Manages </a:t>
            </a:r>
            <a:r>
              <a:rPr lang="en-US" b="1" dirty="0" smtClean="0"/>
              <a:t>diplomatic relations &amp; strategic partnerships </a:t>
            </a:r>
            <a:r>
              <a:rPr lang="en-US" dirty="0" smtClean="0"/>
              <a:t>with non-EU countries</a:t>
            </a:r>
          </a:p>
          <a:p>
            <a:r>
              <a:rPr lang="en-US" dirty="0" smtClean="0"/>
              <a:t>Works with the national diplomatic services of </a:t>
            </a:r>
            <a:r>
              <a:rPr lang="en-US" b="1" dirty="0" smtClean="0"/>
              <a:t>EU countries, the UN and other leading powers</a:t>
            </a:r>
            <a:r>
              <a:rPr lang="en-US" dirty="0" smtClean="0"/>
              <a:t>.</a:t>
            </a:r>
          </a:p>
          <a:p>
            <a:r>
              <a:rPr lang="en-US" b="1" dirty="0" smtClean="0"/>
              <a:t>Practical examples</a:t>
            </a:r>
            <a:r>
              <a:rPr lang="en-US" dirty="0" smtClean="0"/>
              <a:t> include:</a:t>
            </a:r>
          </a:p>
          <a:p>
            <a:r>
              <a:rPr lang="en-US" b="1" dirty="0" smtClean="0"/>
              <a:t>Peace building</a:t>
            </a:r>
            <a:r>
              <a:rPr lang="en-US" dirty="0" smtClean="0"/>
              <a:t> – through political, economic and practical support</a:t>
            </a:r>
          </a:p>
          <a:p>
            <a:r>
              <a:rPr lang="en-US" dirty="0" smtClean="0"/>
              <a:t>Ensuring</a:t>
            </a:r>
            <a:r>
              <a:rPr lang="en-US" b="1" dirty="0" smtClean="0"/>
              <a:t> security</a:t>
            </a:r>
            <a:r>
              <a:rPr lang="en-US" dirty="0" smtClean="0"/>
              <a:t> – under the Common Security &amp; </a:t>
            </a:r>
            <a:r>
              <a:rPr lang="en-US" dirty="0" err="1" smtClean="0"/>
              <a:t>Defence</a:t>
            </a:r>
            <a:r>
              <a:rPr lang="en-US" dirty="0" smtClean="0"/>
              <a:t> Policy</a:t>
            </a:r>
          </a:p>
          <a:p>
            <a:r>
              <a:rPr lang="en-US" dirty="0" smtClean="0"/>
              <a:t>Maintaining</a:t>
            </a:r>
            <a:r>
              <a:rPr lang="en-US" b="1" dirty="0" smtClean="0"/>
              <a:t> good relations</a:t>
            </a:r>
            <a:r>
              <a:rPr lang="en-US" dirty="0" smtClean="0"/>
              <a:t> with the EU's immediate </a:t>
            </a:r>
            <a:r>
              <a:rPr lang="en-US" dirty="0" err="1" smtClean="0"/>
              <a:t>neighbours</a:t>
            </a:r>
            <a:r>
              <a:rPr lang="en-US" dirty="0" smtClean="0"/>
              <a:t> through the European </a:t>
            </a:r>
            <a:r>
              <a:rPr lang="en-US" dirty="0" err="1" smtClean="0"/>
              <a:t>Neighbourhood</a:t>
            </a:r>
            <a:r>
              <a:rPr lang="en-US" dirty="0" smtClean="0"/>
              <a:t> Policy</a:t>
            </a:r>
          </a:p>
          <a:p>
            <a:r>
              <a:rPr lang="en-US" b="1" dirty="0" smtClean="0"/>
              <a:t>Development</a:t>
            </a:r>
            <a:r>
              <a:rPr lang="en-US" dirty="0" smtClean="0"/>
              <a:t> and humanitarian aid and crisis response</a:t>
            </a:r>
          </a:p>
          <a:p>
            <a:r>
              <a:rPr lang="en-US" dirty="0" smtClean="0"/>
              <a:t>Tackling </a:t>
            </a:r>
            <a:r>
              <a:rPr lang="en-US" b="1" dirty="0" smtClean="0"/>
              <a:t>climate change</a:t>
            </a:r>
            <a:r>
              <a:rPr lang="en-US" dirty="0" smtClean="0"/>
              <a:t> and </a:t>
            </a:r>
            <a:r>
              <a:rPr lang="en-US" b="1" dirty="0" smtClean="0"/>
              <a:t>human rights</a:t>
            </a:r>
            <a:r>
              <a:rPr lang="en-US" dirty="0" smtClean="0"/>
              <a:t> issues.</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How does EEAS work?</a:t>
            </a:r>
            <a:br>
              <a:rPr lang="en-US" b="1" dirty="0" smtClean="0"/>
            </a:br>
            <a:endParaRPr lang="tr-TR" dirty="0"/>
          </a:p>
        </p:txBody>
      </p:sp>
      <p:sp>
        <p:nvSpPr>
          <p:cNvPr id="3" name="2 İçerik Yer Tutucusu"/>
          <p:cNvSpPr>
            <a:spLocks noGrp="1"/>
          </p:cNvSpPr>
          <p:nvPr>
            <p:ph idx="1"/>
          </p:nvPr>
        </p:nvSpPr>
        <p:spPr/>
        <p:txBody>
          <a:bodyPr>
            <a:normAutofit/>
          </a:bodyPr>
          <a:lstStyle/>
          <a:p>
            <a:r>
              <a:rPr lang="en-US" dirty="0" smtClean="0"/>
              <a:t>The High Representative is also a Vice-President of the European Commission. She represents the EU's foreign and security policy around the world, coordinates the work of the European Commission on EU external relations and chairs meetings of EU Foreign, </a:t>
            </a:r>
            <a:r>
              <a:rPr lang="en-US" dirty="0" err="1" smtClean="0"/>
              <a:t>Defence</a:t>
            </a:r>
            <a:r>
              <a:rPr lang="en-US" dirty="0" smtClean="0"/>
              <a:t> and Development ministers</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296144"/>
          </a:xfrm>
        </p:spPr>
        <p:txBody>
          <a:bodyPr>
            <a:noAutofit/>
          </a:bodyPr>
          <a:lstStyle/>
          <a:p>
            <a:r>
              <a:rPr lang="tr-TR" sz="3200" b="1" dirty="0" smtClean="0"/>
              <a:t/>
            </a:r>
            <a:br>
              <a:rPr lang="tr-TR" sz="3200" b="1" dirty="0" smtClean="0"/>
            </a:br>
            <a:r>
              <a:rPr lang="en-US" sz="3200" b="1" dirty="0" smtClean="0"/>
              <a:t/>
            </a:r>
            <a:br>
              <a:rPr lang="en-US" sz="3200" b="1" dirty="0" smtClean="0"/>
            </a:br>
            <a:endParaRPr lang="tr-TR" sz="3200" b="1" dirty="0"/>
          </a:p>
        </p:txBody>
      </p:sp>
      <p:sp>
        <p:nvSpPr>
          <p:cNvPr id="3" name="2 İçerik Yer Tutucusu"/>
          <p:cNvSpPr>
            <a:spLocks noGrp="1"/>
          </p:cNvSpPr>
          <p:nvPr>
            <p:ph idx="1"/>
          </p:nvPr>
        </p:nvSpPr>
        <p:spPr/>
        <p:txBody>
          <a:bodyPr>
            <a:normAutofit/>
          </a:bodyPr>
          <a:lstStyle/>
          <a:p>
            <a:r>
              <a:rPr lang="en-US" sz="3000" dirty="0" smtClean="0"/>
              <a:t>The European External Action Service (EEAS) is the European Union's diplomatic service. Its role is to make sure the voice of the European Union and its people are heard in the world.</a:t>
            </a:r>
            <a:endParaRPr lang="tr-TR" sz="3000" dirty="0" smtClean="0"/>
          </a:p>
          <a:p>
            <a:pPr>
              <a:buNone/>
            </a:pPr>
            <a:r>
              <a:rPr lang="tr-TR" sz="2800" b="1" dirty="0" smtClean="0"/>
              <a:t/>
            </a:r>
            <a:br>
              <a:rPr lang="tr-TR" sz="2800" b="1" dirty="0" smtClean="0"/>
            </a:br>
            <a:endParaRPr lang="tr-TR" sz="3000" b="1" dirty="0" smtClean="0"/>
          </a:p>
        </p:txBody>
      </p:sp>
      <p:sp>
        <p:nvSpPr>
          <p:cNvPr id="4" name="1 Başlık"/>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err="1" smtClean="0">
                <a:ln>
                  <a:noFill/>
                </a:ln>
                <a:solidFill>
                  <a:schemeClr val="tx1"/>
                </a:solidFill>
                <a:effectLst/>
                <a:uLnTx/>
                <a:uFillTx/>
                <a:latin typeface="+mj-lt"/>
                <a:ea typeface="+mj-ea"/>
                <a:cs typeface="+mj-cs"/>
              </a:rPr>
              <a:t>What</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 </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do </a:t>
            </a:r>
            <a:r>
              <a:rPr kumimoji="0" lang="tr-TR" sz="4400" b="0" i="0" u="none" strike="noStrike" kern="1200" cap="none" spc="0" normalizeH="0" baseline="0" noProof="0" dirty="0" err="1" smtClean="0">
                <a:ln>
                  <a:noFill/>
                </a:ln>
                <a:solidFill>
                  <a:schemeClr val="tx1"/>
                </a:solidFill>
                <a:effectLst/>
                <a:uLnTx/>
                <a:uFillTx/>
                <a:latin typeface="+mj-lt"/>
                <a:ea typeface="+mj-ea"/>
                <a:cs typeface="+mj-cs"/>
              </a:rPr>
              <a:t>they</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 </a:t>
            </a:r>
            <a:r>
              <a:rPr kumimoji="0" lang="tr-TR" sz="4400" b="0" i="0" u="none" strike="noStrike" kern="1200" cap="none" spc="0" normalizeH="0" baseline="0" noProof="0" dirty="0" smtClean="0">
                <a:ln>
                  <a:noFill/>
                </a:ln>
                <a:solidFill>
                  <a:schemeClr val="tx1"/>
                </a:solidFill>
                <a:effectLst/>
                <a:uLnTx/>
                <a:uFillTx/>
                <a:latin typeface="+mj-lt"/>
                <a:ea typeface="+mj-ea"/>
                <a:cs typeface="+mj-cs"/>
              </a:rPr>
              <a:t>do?</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What</a:t>
            </a:r>
            <a:r>
              <a:rPr lang="tr-TR" dirty="0" smtClean="0"/>
              <a:t> </a:t>
            </a:r>
            <a:r>
              <a:rPr lang="tr-TR" dirty="0" smtClean="0"/>
              <a:t>do </a:t>
            </a:r>
            <a:r>
              <a:rPr lang="tr-TR" dirty="0" err="1" smtClean="0"/>
              <a:t>they</a:t>
            </a:r>
            <a:r>
              <a:rPr lang="tr-TR" dirty="0" smtClean="0"/>
              <a:t> </a:t>
            </a:r>
            <a:r>
              <a:rPr lang="tr-TR" dirty="0" smtClean="0"/>
              <a:t>do?</a:t>
            </a:r>
            <a:endParaRPr lang="tr-TR" dirty="0"/>
          </a:p>
        </p:txBody>
      </p:sp>
      <p:sp>
        <p:nvSpPr>
          <p:cNvPr id="3" name="2 İçerik Yer Tutucusu"/>
          <p:cNvSpPr>
            <a:spLocks noGrp="1"/>
          </p:cNvSpPr>
          <p:nvPr>
            <p:ph idx="1"/>
          </p:nvPr>
        </p:nvSpPr>
        <p:spPr/>
        <p:txBody>
          <a:bodyPr>
            <a:normAutofit fontScale="77500" lnSpcReduction="20000"/>
          </a:bodyPr>
          <a:lstStyle/>
          <a:p>
            <a:r>
              <a:rPr lang="tr-TR" sz="2600" b="1" dirty="0" err="1" smtClean="0"/>
              <a:t>Refugee</a:t>
            </a:r>
            <a:r>
              <a:rPr lang="tr-TR" sz="2600" b="1" dirty="0" smtClean="0"/>
              <a:t> </a:t>
            </a:r>
            <a:r>
              <a:rPr lang="tr-TR" sz="2600" b="1" dirty="0" err="1" smtClean="0"/>
              <a:t>Protection</a:t>
            </a:r>
            <a:r>
              <a:rPr lang="tr-TR" sz="2600" b="1" dirty="0" smtClean="0"/>
              <a:t> &amp; </a:t>
            </a:r>
            <a:r>
              <a:rPr lang="tr-TR" sz="2600" b="1" dirty="0" err="1" smtClean="0"/>
              <a:t>Migration</a:t>
            </a:r>
            <a:endParaRPr lang="tr-TR" sz="2600" b="1" dirty="0" smtClean="0"/>
          </a:p>
          <a:p>
            <a:r>
              <a:rPr lang="en-US" sz="2600" dirty="0" smtClean="0"/>
              <a:t>The European Union fully embeds the issue of migration in its overall foreign policy dialogue with third countries, keeping in mind that some of these countries are equally, if not more, affected by migratory flows than Europe.</a:t>
            </a:r>
            <a:endParaRPr lang="tr-TR" sz="2600" dirty="0" smtClean="0"/>
          </a:p>
          <a:p>
            <a:r>
              <a:rPr lang="tr-TR" sz="2600" b="1" dirty="0" err="1" smtClean="0"/>
              <a:t>Security</a:t>
            </a:r>
            <a:r>
              <a:rPr lang="tr-TR" sz="2600" b="1" dirty="0" smtClean="0"/>
              <a:t>, </a:t>
            </a:r>
            <a:r>
              <a:rPr lang="tr-TR" sz="2600" b="1" dirty="0" err="1" smtClean="0"/>
              <a:t>Defence</a:t>
            </a:r>
            <a:r>
              <a:rPr lang="tr-TR" sz="2600" b="1" dirty="0" smtClean="0"/>
              <a:t> &amp; </a:t>
            </a:r>
            <a:r>
              <a:rPr lang="tr-TR" sz="2600" b="1" dirty="0" err="1" smtClean="0"/>
              <a:t>Crisis</a:t>
            </a:r>
            <a:r>
              <a:rPr lang="tr-TR" sz="2600" b="1" dirty="0" smtClean="0"/>
              <a:t> </a:t>
            </a:r>
            <a:r>
              <a:rPr lang="tr-TR" sz="2600" b="1" dirty="0" err="1" smtClean="0"/>
              <a:t>Response</a:t>
            </a:r>
            <a:endParaRPr lang="tr-TR" sz="2600" b="1" dirty="0" smtClean="0"/>
          </a:p>
          <a:p>
            <a:r>
              <a:rPr lang="en-US" sz="2600" dirty="0" smtClean="0"/>
              <a:t>The EU has identified and implemented concrete measures to strengthen the cooperation on security and </a:t>
            </a:r>
            <a:r>
              <a:rPr lang="en-US" sz="2600" dirty="0" err="1" smtClean="0"/>
              <a:t>defence</a:t>
            </a:r>
            <a:r>
              <a:rPr lang="en-US" sz="2600" dirty="0" smtClean="0"/>
              <a:t> through new structures and frameworks, enhanced oversight and coordination mechanisms as well as financing tools to trigger joint </a:t>
            </a:r>
            <a:r>
              <a:rPr lang="en-US" sz="2600" dirty="0" err="1" smtClean="0"/>
              <a:t>defence</a:t>
            </a:r>
            <a:r>
              <a:rPr lang="en-US" sz="2600" dirty="0" smtClean="0"/>
              <a:t> research and development.</a:t>
            </a:r>
            <a:endParaRPr lang="tr-TR" sz="2600" b="1" dirty="0" smtClean="0"/>
          </a:p>
          <a:p>
            <a:r>
              <a:rPr lang="en-US" sz="2600" i="1" dirty="0" smtClean="0"/>
              <a:t>The Common Security and </a:t>
            </a:r>
            <a:r>
              <a:rPr lang="en-US" sz="2600" i="1" dirty="0" err="1" smtClean="0"/>
              <a:t>Defence</a:t>
            </a:r>
            <a:r>
              <a:rPr lang="en-US" sz="2600" i="1" dirty="0" smtClean="0"/>
              <a:t> Policy (CSDP</a:t>
            </a:r>
            <a:r>
              <a:rPr lang="tr-TR" sz="2600" i="1" dirty="0" smtClean="0"/>
              <a:t>),</a:t>
            </a:r>
            <a:r>
              <a:rPr lang="en-US" sz="2600" i="1" dirty="0" smtClean="0"/>
              <a:t>Military and civilian missions and operations</a:t>
            </a:r>
            <a:r>
              <a:rPr lang="tr-TR" sz="2600" i="1" dirty="0" smtClean="0"/>
              <a:t>, </a:t>
            </a:r>
            <a:r>
              <a:rPr lang="tr-TR" sz="2600" i="1" dirty="0" err="1" smtClean="0"/>
              <a:t>Sanctions</a:t>
            </a:r>
            <a:r>
              <a:rPr lang="tr-TR" sz="2600" i="1" dirty="0" smtClean="0"/>
              <a:t> </a:t>
            </a:r>
            <a:r>
              <a:rPr lang="tr-TR" sz="2600" i="1" dirty="0" err="1" smtClean="0"/>
              <a:t>policy</a:t>
            </a:r>
            <a:r>
              <a:rPr lang="tr-TR" sz="2600" i="1" dirty="0" smtClean="0"/>
              <a:t>,</a:t>
            </a:r>
            <a:r>
              <a:rPr lang="tr-TR" sz="2600" i="1" dirty="0" err="1" smtClean="0"/>
              <a:t>Counter</a:t>
            </a:r>
            <a:r>
              <a:rPr lang="tr-TR" sz="2600" i="1" dirty="0" smtClean="0"/>
              <a:t>-</a:t>
            </a:r>
            <a:r>
              <a:rPr lang="tr-TR" sz="2600" i="1" dirty="0" err="1" smtClean="0"/>
              <a:t>Terrorism</a:t>
            </a:r>
            <a:r>
              <a:rPr lang="tr-TR" sz="2600" i="1" dirty="0" smtClean="0"/>
              <a:t>, </a:t>
            </a:r>
            <a:r>
              <a:rPr lang="tr-TR" sz="2600" i="1" dirty="0" err="1" smtClean="0"/>
              <a:t>Disarmament</a:t>
            </a:r>
            <a:r>
              <a:rPr lang="tr-TR" sz="2600" i="1" dirty="0" smtClean="0"/>
              <a:t>, </a:t>
            </a:r>
            <a:r>
              <a:rPr lang="tr-TR" sz="2600" i="1" dirty="0" err="1" smtClean="0"/>
              <a:t>Non</a:t>
            </a:r>
            <a:r>
              <a:rPr lang="tr-TR" sz="2600" i="1" dirty="0" smtClean="0"/>
              <a:t>-</a:t>
            </a:r>
            <a:r>
              <a:rPr lang="tr-TR" sz="2600" i="1" dirty="0" err="1" smtClean="0"/>
              <a:t>Proliferation</a:t>
            </a:r>
            <a:r>
              <a:rPr lang="tr-TR" sz="2600" i="1" dirty="0" smtClean="0"/>
              <a:t> </a:t>
            </a:r>
            <a:r>
              <a:rPr lang="tr-TR" sz="2600" i="1" dirty="0" err="1" smtClean="0"/>
              <a:t>and</a:t>
            </a:r>
            <a:r>
              <a:rPr lang="tr-TR" sz="2600" i="1" dirty="0" smtClean="0"/>
              <a:t> </a:t>
            </a:r>
            <a:r>
              <a:rPr lang="tr-TR" sz="2600" i="1" dirty="0" err="1" smtClean="0"/>
              <a:t>Arms</a:t>
            </a:r>
            <a:r>
              <a:rPr lang="tr-TR" sz="2600" i="1" dirty="0" smtClean="0"/>
              <a:t> </a:t>
            </a:r>
            <a:r>
              <a:rPr lang="tr-TR" sz="2600" i="1" dirty="0" err="1" smtClean="0"/>
              <a:t>Export</a:t>
            </a:r>
            <a:r>
              <a:rPr lang="tr-TR" sz="2600" i="1" dirty="0" smtClean="0"/>
              <a:t> </a:t>
            </a:r>
            <a:r>
              <a:rPr lang="tr-TR" sz="2600" i="1" dirty="0" err="1" smtClean="0"/>
              <a:t>Control</a:t>
            </a:r>
            <a:r>
              <a:rPr lang="tr-TR" sz="2600" i="1" dirty="0" smtClean="0"/>
              <a:t>,</a:t>
            </a:r>
            <a:r>
              <a:rPr lang="en-US" sz="2600" i="1" dirty="0" smtClean="0"/>
              <a:t> Conflict Prevention, Peace building and Mediation</a:t>
            </a:r>
            <a:r>
              <a:rPr lang="tr-TR" sz="2600" i="1" dirty="0" smtClean="0"/>
              <a:t>, </a:t>
            </a:r>
            <a:r>
              <a:rPr lang="tr-TR" sz="2600" i="1" dirty="0" err="1" smtClean="0"/>
              <a:t>Crisis</a:t>
            </a:r>
            <a:r>
              <a:rPr lang="tr-TR" sz="2600" i="1" dirty="0" smtClean="0"/>
              <a:t> </a:t>
            </a:r>
            <a:r>
              <a:rPr lang="tr-TR" sz="2600" i="1" dirty="0" err="1" smtClean="0"/>
              <a:t>management</a:t>
            </a:r>
            <a:r>
              <a:rPr lang="tr-TR" sz="2600" i="1" dirty="0" smtClean="0"/>
              <a:t> </a:t>
            </a:r>
            <a:r>
              <a:rPr lang="tr-TR" sz="2600" i="1" dirty="0" err="1" smtClean="0"/>
              <a:t>and</a:t>
            </a:r>
            <a:r>
              <a:rPr lang="tr-TR" sz="2600" i="1" dirty="0" smtClean="0"/>
              <a:t> </a:t>
            </a:r>
            <a:r>
              <a:rPr lang="tr-TR" sz="2600" i="1" dirty="0" err="1" smtClean="0"/>
              <a:t>Response</a:t>
            </a:r>
            <a:r>
              <a:rPr lang="tr-TR" sz="2600" i="1" dirty="0" smtClean="0"/>
              <a:t>,EU </a:t>
            </a:r>
            <a:r>
              <a:rPr lang="tr-TR" sz="2600" i="1" dirty="0" err="1" smtClean="0"/>
              <a:t>external</a:t>
            </a:r>
            <a:r>
              <a:rPr lang="tr-TR" sz="2600" i="1" dirty="0" smtClean="0"/>
              <a:t> </a:t>
            </a:r>
            <a:r>
              <a:rPr lang="tr-TR" sz="2600" i="1" dirty="0" err="1" smtClean="0"/>
              <a:t>policy</a:t>
            </a:r>
            <a:r>
              <a:rPr lang="tr-TR" sz="2600" i="1" dirty="0" smtClean="0"/>
              <a:t> on </a:t>
            </a:r>
            <a:r>
              <a:rPr lang="tr-TR" sz="2600" i="1" dirty="0" err="1" smtClean="0"/>
              <a:t>drugs</a:t>
            </a:r>
            <a:r>
              <a:rPr lang="tr-TR" sz="2600" i="1" dirty="0" smtClean="0"/>
              <a:t>,</a:t>
            </a:r>
            <a:r>
              <a:rPr lang="tr-TR" sz="2600" i="1" dirty="0" err="1" smtClean="0"/>
              <a:t>Maritime</a:t>
            </a:r>
            <a:r>
              <a:rPr lang="tr-TR" sz="2600" i="1" dirty="0" smtClean="0"/>
              <a:t> </a:t>
            </a:r>
            <a:r>
              <a:rPr lang="tr-TR" sz="2600" i="1" dirty="0" err="1" smtClean="0"/>
              <a:t>Security</a:t>
            </a:r>
            <a:r>
              <a:rPr lang="tr-TR" sz="2600" i="1" dirty="0" smtClean="0"/>
              <a:t>,</a:t>
            </a:r>
            <a:r>
              <a:rPr lang="tr-TR" sz="2600" i="1" dirty="0" err="1" smtClean="0"/>
              <a:t>Fight</a:t>
            </a:r>
            <a:r>
              <a:rPr lang="tr-TR" sz="2600" i="1" dirty="0" smtClean="0"/>
              <a:t> </a:t>
            </a:r>
            <a:r>
              <a:rPr lang="tr-TR" sz="2600" i="1" dirty="0" err="1" smtClean="0"/>
              <a:t>against</a:t>
            </a:r>
            <a:r>
              <a:rPr lang="tr-TR" sz="2600" i="1" dirty="0" smtClean="0"/>
              <a:t> </a:t>
            </a:r>
            <a:r>
              <a:rPr lang="tr-TR" sz="2600" i="1" dirty="0" err="1" smtClean="0"/>
              <a:t>piracy</a:t>
            </a:r>
            <a:endParaRPr lang="tr-TR" sz="2600" i="1" dirty="0" smtClean="0"/>
          </a:p>
          <a:p>
            <a:endParaRPr lang="tr-TR" sz="2000" u="sng" dirty="0" smtClean="0">
              <a:hlinkClick r:id="rId2"/>
            </a:endParaRPr>
          </a:p>
          <a:p>
            <a:endParaRPr lang="tr-TR" sz="2000" u="sng" dirty="0" smtClean="0">
              <a:hlinkClick r:id="rId3"/>
            </a:endParaRPr>
          </a:p>
          <a:p>
            <a:endParaRPr lang="tr-TR" sz="2000" u="sng" dirty="0" smtClean="0">
              <a:hlinkClick r:id="rId4"/>
            </a:endParaRPr>
          </a:p>
          <a:p>
            <a:endParaRPr lang="en-US" sz="2000" u="sng" dirty="0" smtClean="0">
              <a:hlinkClick r:id="rId5"/>
            </a:endParaRPr>
          </a:p>
          <a:p>
            <a:endParaRPr lang="tr-TR" sz="2000" dirty="0" smtClean="0"/>
          </a:p>
          <a:p>
            <a:endParaRPr lang="tr-TR" sz="2000" u="sng" dirty="0" smtClean="0">
              <a:hlinkClick r:id="rId6"/>
            </a:endParaRPr>
          </a:p>
          <a:p>
            <a:endParaRPr lang="tr-TR" sz="2000" u="sng" dirty="0" smtClean="0">
              <a:hlinkClick r:id="rId7"/>
            </a:endParaRPr>
          </a:p>
          <a:p>
            <a:endParaRPr lang="en-US" sz="2000" dirty="0" smtClean="0"/>
          </a:p>
          <a:p>
            <a:endParaRPr lang="en-US" sz="2000" u="sng" dirty="0" smtClean="0">
              <a:hlinkClick r:id="rId8"/>
            </a:endParaRPr>
          </a:p>
          <a:p>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err="1" smtClean="0"/>
              <a:t>What</a:t>
            </a:r>
            <a:r>
              <a:rPr lang="tr-TR" dirty="0" smtClean="0"/>
              <a:t> </a:t>
            </a:r>
            <a:r>
              <a:rPr lang="tr-TR" dirty="0" smtClean="0"/>
              <a:t>do </a:t>
            </a:r>
            <a:r>
              <a:rPr lang="tr-TR" dirty="0" err="1" smtClean="0"/>
              <a:t>they</a:t>
            </a:r>
            <a:r>
              <a:rPr lang="tr-TR" dirty="0" smtClean="0"/>
              <a:t> </a:t>
            </a:r>
            <a:r>
              <a:rPr lang="tr-TR" dirty="0" smtClean="0"/>
              <a:t>do?</a:t>
            </a:r>
            <a:endParaRPr lang="tr-TR" dirty="0"/>
          </a:p>
        </p:txBody>
      </p:sp>
      <p:sp>
        <p:nvSpPr>
          <p:cNvPr id="3" name="2 İçerik Yer Tutucusu"/>
          <p:cNvSpPr>
            <a:spLocks noGrp="1"/>
          </p:cNvSpPr>
          <p:nvPr>
            <p:ph idx="1"/>
          </p:nvPr>
        </p:nvSpPr>
        <p:spPr/>
        <p:txBody>
          <a:bodyPr>
            <a:normAutofit fontScale="77500" lnSpcReduction="20000"/>
          </a:bodyPr>
          <a:lstStyle/>
          <a:p>
            <a:r>
              <a:rPr lang="en-US" sz="2600" b="1" dirty="0" smtClean="0"/>
              <a:t>EU enlargement and </a:t>
            </a:r>
            <a:r>
              <a:rPr lang="en-US" sz="2600" b="1" dirty="0" err="1" smtClean="0"/>
              <a:t>neighbourhood</a:t>
            </a:r>
            <a:r>
              <a:rPr lang="en-US" sz="2600" b="1" dirty="0" smtClean="0"/>
              <a:t> relations</a:t>
            </a:r>
          </a:p>
          <a:p>
            <a:r>
              <a:rPr lang="en-US" sz="2600" dirty="0" smtClean="0"/>
              <a:t>The EU </a:t>
            </a:r>
            <a:r>
              <a:rPr lang="en-US" sz="2600" dirty="0" err="1" smtClean="0"/>
              <a:t>prioritises</a:t>
            </a:r>
            <a:r>
              <a:rPr lang="en-US" sz="2600" dirty="0" smtClean="0"/>
              <a:t> development and stability in the wider region and </a:t>
            </a:r>
            <a:r>
              <a:rPr lang="en-US" sz="2600" dirty="0" err="1" smtClean="0"/>
              <a:t>neighbourhood</a:t>
            </a:r>
            <a:r>
              <a:rPr lang="en-US" sz="2600" dirty="0" smtClean="0"/>
              <a:t>, working in close partnership with its </a:t>
            </a:r>
            <a:r>
              <a:rPr lang="en-US" sz="2600" dirty="0" err="1" smtClean="0"/>
              <a:t>neighbours</a:t>
            </a:r>
            <a:r>
              <a:rPr lang="en-US" sz="2600" dirty="0" smtClean="0"/>
              <a:t> to the East and South and supporting the reforms required by countries that want to become EU members.</a:t>
            </a:r>
            <a:endParaRPr lang="tr-TR" sz="2600" dirty="0" smtClean="0"/>
          </a:p>
          <a:p>
            <a:r>
              <a:rPr lang="tr-TR" sz="2600" dirty="0" smtClean="0"/>
              <a:t>EU </a:t>
            </a:r>
            <a:r>
              <a:rPr lang="tr-TR" sz="2600" dirty="0" err="1" smtClean="0"/>
              <a:t>enlargement</a:t>
            </a:r>
            <a:endParaRPr lang="tr-TR" sz="2600" dirty="0" smtClean="0"/>
          </a:p>
          <a:p>
            <a:r>
              <a:rPr lang="tr-TR" sz="2600" dirty="0" err="1" smtClean="0"/>
              <a:t>European</a:t>
            </a:r>
            <a:r>
              <a:rPr lang="tr-TR" sz="2600" dirty="0" smtClean="0"/>
              <a:t> </a:t>
            </a:r>
            <a:r>
              <a:rPr lang="tr-TR" sz="2600" dirty="0" err="1" smtClean="0"/>
              <a:t>Neighbourhood</a:t>
            </a:r>
            <a:r>
              <a:rPr lang="tr-TR" sz="2600" dirty="0" smtClean="0"/>
              <a:t> </a:t>
            </a:r>
            <a:r>
              <a:rPr lang="tr-TR" sz="2600" dirty="0" err="1" smtClean="0"/>
              <a:t>Policy</a:t>
            </a:r>
            <a:r>
              <a:rPr lang="tr-TR" sz="2600" dirty="0" smtClean="0"/>
              <a:t> (ENP)</a:t>
            </a:r>
          </a:p>
          <a:p>
            <a:r>
              <a:rPr lang="en-US" sz="2600" dirty="0" smtClean="0"/>
              <a:t>The Council of Europe and the EU</a:t>
            </a:r>
          </a:p>
          <a:p>
            <a:r>
              <a:rPr lang="en-US" sz="2600" dirty="0" err="1" smtClean="0"/>
              <a:t>Organisation</a:t>
            </a:r>
            <a:r>
              <a:rPr lang="en-US" sz="2600" dirty="0" smtClean="0"/>
              <a:t> for Security &amp; Co-operation in Europe (OSCE)</a:t>
            </a:r>
          </a:p>
          <a:p>
            <a:r>
              <a:rPr lang="en-US" sz="2600" dirty="0" smtClean="0"/>
              <a:t>Dialogue between Belgrade and </a:t>
            </a:r>
            <a:r>
              <a:rPr lang="en-US" sz="2600" dirty="0" err="1" smtClean="0"/>
              <a:t>Pristina</a:t>
            </a:r>
            <a:endParaRPr lang="en-US" sz="2600" dirty="0" smtClean="0">
              <a:hlinkClick r:id="rId2"/>
            </a:endParaRPr>
          </a:p>
          <a:p>
            <a:r>
              <a:rPr lang="tr-TR" sz="2600" dirty="0" err="1" smtClean="0"/>
              <a:t>Black</a:t>
            </a:r>
            <a:r>
              <a:rPr lang="tr-TR" sz="2600" dirty="0" smtClean="0"/>
              <a:t> </a:t>
            </a:r>
            <a:r>
              <a:rPr lang="tr-TR" sz="2600" dirty="0" err="1" smtClean="0"/>
              <a:t>Sea</a:t>
            </a:r>
            <a:r>
              <a:rPr lang="tr-TR" sz="2600" dirty="0" smtClean="0"/>
              <a:t> </a:t>
            </a:r>
            <a:r>
              <a:rPr lang="tr-TR" sz="2600" dirty="0" err="1" smtClean="0"/>
              <a:t>Synergy</a:t>
            </a:r>
            <a:endParaRPr lang="en-US" sz="2600" dirty="0" smtClean="0"/>
          </a:p>
          <a:p>
            <a:r>
              <a:rPr lang="en-US" sz="2600" dirty="0" smtClean="0"/>
              <a:t>Northern Dimension</a:t>
            </a:r>
          </a:p>
          <a:p>
            <a:r>
              <a:rPr lang="en-US" sz="2600" dirty="0" smtClean="0"/>
              <a:t>Union for the Mediterranean (</a:t>
            </a:r>
            <a:r>
              <a:rPr lang="en-US" sz="2600" dirty="0" err="1" smtClean="0"/>
              <a:t>UfM</a:t>
            </a:r>
            <a:r>
              <a:rPr lang="en-US" sz="2600" dirty="0" smtClean="0"/>
              <a:t>)</a:t>
            </a:r>
          </a:p>
          <a:p>
            <a:r>
              <a:rPr lang="en-US" sz="2600" dirty="0" smtClean="0"/>
              <a:t>EU Arctic policy</a:t>
            </a:r>
          </a:p>
          <a:p>
            <a:endParaRPr lang="en-US" sz="1400" dirty="0" smtClean="0"/>
          </a:p>
          <a:p>
            <a:endParaRPr lang="tr-T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r>
              <a:rPr lang="tr-TR" dirty="0" err="1" smtClean="0"/>
              <a:t>What</a:t>
            </a:r>
            <a:r>
              <a:rPr lang="tr-TR" dirty="0" smtClean="0"/>
              <a:t> </a:t>
            </a:r>
            <a:r>
              <a:rPr lang="tr-TR" dirty="0" smtClean="0"/>
              <a:t>do </a:t>
            </a:r>
            <a:r>
              <a:rPr lang="tr-TR" dirty="0" err="1" smtClean="0"/>
              <a:t>they</a:t>
            </a:r>
            <a:r>
              <a:rPr lang="tr-TR" dirty="0" smtClean="0"/>
              <a:t> </a:t>
            </a:r>
            <a:r>
              <a:rPr lang="tr-TR" dirty="0" smtClean="0"/>
              <a:t>do?</a:t>
            </a:r>
            <a:endParaRPr lang="tr-TR" dirty="0"/>
          </a:p>
        </p:txBody>
      </p:sp>
      <p:sp>
        <p:nvSpPr>
          <p:cNvPr id="3" name="2 İçerik Yer Tutucusu"/>
          <p:cNvSpPr>
            <a:spLocks noGrp="1"/>
          </p:cNvSpPr>
          <p:nvPr>
            <p:ph idx="1"/>
          </p:nvPr>
        </p:nvSpPr>
        <p:spPr/>
        <p:txBody>
          <a:bodyPr>
            <a:normAutofit fontScale="55000" lnSpcReduction="20000"/>
          </a:bodyPr>
          <a:lstStyle/>
          <a:p>
            <a:r>
              <a:rPr lang="tr-TR" sz="3400" b="1" dirty="0" err="1" smtClean="0"/>
              <a:t>Humanitarian</a:t>
            </a:r>
            <a:r>
              <a:rPr lang="tr-TR" sz="3400" b="1" dirty="0" smtClean="0"/>
              <a:t> &amp; </a:t>
            </a:r>
            <a:r>
              <a:rPr lang="tr-TR" sz="3400" b="1" dirty="0" err="1" smtClean="0"/>
              <a:t>Emergency</a:t>
            </a:r>
            <a:r>
              <a:rPr lang="tr-TR" sz="3400" b="1" dirty="0" smtClean="0"/>
              <a:t> </a:t>
            </a:r>
            <a:r>
              <a:rPr lang="tr-TR" sz="3400" b="1" dirty="0" err="1" smtClean="0"/>
              <a:t>Response</a:t>
            </a:r>
            <a:endParaRPr lang="tr-TR" sz="3400" b="1" dirty="0" smtClean="0"/>
          </a:p>
          <a:p>
            <a:r>
              <a:rPr lang="en-US" sz="3400" dirty="0" smtClean="0"/>
              <a:t>The EU is the world’s largest donor of humanitarian aid, providing assistance to crisis zones, countries facing post-conflict instability and countries dealing with ‘forgotten crises’.</a:t>
            </a:r>
            <a:endParaRPr lang="tr-TR" sz="3400" dirty="0" smtClean="0"/>
          </a:p>
          <a:p>
            <a:r>
              <a:rPr lang="en-US" sz="3400" dirty="0" smtClean="0"/>
              <a:t>The European Union is committed to helping victims of man-made and natural disasters worldwide. It helps over 120 million people each year. When the EU offers emergency assistance, it does so respecting humanitarian principles of humanity, neutrality, impartiality and independence. </a:t>
            </a:r>
            <a:endParaRPr lang="tr-TR" sz="3400" dirty="0" smtClean="0"/>
          </a:p>
          <a:p>
            <a:r>
              <a:rPr lang="tr-TR" sz="3400" b="1" dirty="0" err="1" smtClean="0"/>
              <a:t>Humanitarian</a:t>
            </a:r>
            <a:r>
              <a:rPr lang="tr-TR" sz="3400" b="1" dirty="0" smtClean="0"/>
              <a:t> </a:t>
            </a:r>
            <a:r>
              <a:rPr lang="tr-TR" sz="3400" b="1" dirty="0" err="1" smtClean="0"/>
              <a:t>aid</a:t>
            </a:r>
            <a:endParaRPr lang="tr-TR" sz="3400" b="1" dirty="0" smtClean="0"/>
          </a:p>
          <a:p>
            <a:r>
              <a:rPr lang="en-US" sz="3400" dirty="0" smtClean="0"/>
              <a:t>The EU works in all major crisis areas, including Syria, South Sudan, Ukraine, Ebola-hit West Africa and the Central African Republic, and in countries facing post-conflict instability, such as the Ivory Coast. It helps save lives, reduce suffering and protect the security and dignity of those affected.</a:t>
            </a:r>
          </a:p>
          <a:p>
            <a:r>
              <a:rPr lang="en-US" sz="3400" dirty="0" smtClean="0"/>
              <a:t>The EU has been providing humanitarian aid since 1992 in over 140 countries. </a:t>
            </a:r>
            <a:endParaRPr lang="tr-TR" sz="2000" b="1" dirty="0" smtClean="0"/>
          </a:p>
          <a:p>
            <a:endParaRPr lang="tr-T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215</TotalTime>
  <Words>457</Words>
  <Application>Microsoft Office PowerPoint</Application>
  <PresentationFormat>Ekran Gösterisi (4:3)</PresentationFormat>
  <Paragraphs>66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Gündönümü</vt:lpstr>
      <vt:lpstr>Slayt 1</vt:lpstr>
      <vt:lpstr>OVERVIEW</vt:lpstr>
      <vt:lpstr>Slayt 3</vt:lpstr>
      <vt:lpstr>What does the EEAS do? </vt:lpstr>
      <vt:lpstr>How does EEAS work? </vt:lpstr>
      <vt:lpstr>  </vt:lpstr>
      <vt:lpstr>What do they do?</vt:lpstr>
      <vt:lpstr>What do they do?</vt:lpstr>
      <vt:lpstr>What do they do?</vt:lpstr>
      <vt:lpstr>What do they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Şura Coşgun</dc:creator>
  <cp:lastModifiedBy>VESTEL</cp:lastModifiedBy>
  <cp:revision>18</cp:revision>
  <dcterms:created xsi:type="dcterms:W3CDTF">2018-11-25T18:22:53Z</dcterms:created>
  <dcterms:modified xsi:type="dcterms:W3CDTF">2019-01-14T11:30:16Z</dcterms:modified>
</cp:coreProperties>
</file>