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2" r:id="rId3"/>
    <p:sldId id="270" r:id="rId4"/>
    <p:sldId id="269" r:id="rId5"/>
    <p:sldId id="268" r:id="rId6"/>
    <p:sldId id="263" r:id="rId7"/>
    <p:sldId id="264" r:id="rId8"/>
    <p:sldId id="265" r:id="rId9"/>
    <p:sldId id="27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2.1.2019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2.1.2019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2.1.2019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2.1.2019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2.1.2019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2.1.2019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2.1.2019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2.1.2019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2.1.2019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2.1.2019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2.1.2019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2.1.2019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a.europa.eu/en/Pages/OrganisationChart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259632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EUROPEAN COURT OF AUDITIORS</a:t>
            </a:r>
            <a:br>
              <a:rPr lang="tr-TR" dirty="0" smtClean="0"/>
            </a:br>
            <a:endParaRPr lang="tr-TR" dirty="0"/>
          </a:p>
        </p:txBody>
      </p:sp>
      <p:pic>
        <p:nvPicPr>
          <p:cNvPr id="4" name="3 Resim" descr="eco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852936"/>
            <a:ext cx="4896544" cy="3069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OVERVIEW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Role</a:t>
            </a:r>
            <a:r>
              <a:rPr lang="en-US" dirty="0" smtClean="0"/>
              <a:t>: To check EU funds are collected and used correctly, and help improve EU financial management.</a:t>
            </a:r>
          </a:p>
          <a:p>
            <a:r>
              <a:rPr lang="en-US" b="1" dirty="0" smtClean="0"/>
              <a:t>President</a:t>
            </a:r>
            <a:r>
              <a:rPr lang="en-US" dirty="0" smtClean="0"/>
              <a:t>: Klaus-</a:t>
            </a:r>
            <a:r>
              <a:rPr lang="en-US" dirty="0" err="1" smtClean="0"/>
              <a:t>Heiner</a:t>
            </a:r>
            <a:r>
              <a:rPr lang="en-US" dirty="0" smtClean="0"/>
              <a:t> </a:t>
            </a:r>
            <a:r>
              <a:rPr lang="en-US" dirty="0" err="1" smtClean="0"/>
              <a:t>Lehne</a:t>
            </a:r>
            <a:endParaRPr lang="en-US" dirty="0" smtClean="0"/>
          </a:p>
          <a:p>
            <a:r>
              <a:rPr lang="en-US" b="1" dirty="0" smtClean="0"/>
              <a:t>Members</a:t>
            </a:r>
            <a:r>
              <a:rPr lang="en-US" dirty="0" smtClean="0"/>
              <a:t>: 1 from each EU country</a:t>
            </a:r>
          </a:p>
          <a:p>
            <a:r>
              <a:rPr lang="en-US" b="1" dirty="0" smtClean="0"/>
              <a:t>Established in</a:t>
            </a:r>
            <a:r>
              <a:rPr lang="en-US" dirty="0" smtClean="0"/>
              <a:t>: 1977</a:t>
            </a:r>
          </a:p>
          <a:p>
            <a:r>
              <a:rPr lang="en-US" b="1" dirty="0" smtClean="0"/>
              <a:t>Location</a:t>
            </a:r>
            <a:r>
              <a:rPr lang="en-US" dirty="0" smtClean="0"/>
              <a:t>: Luxembourg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does the ECA do?</a:t>
            </a:r>
            <a:br>
              <a:rPr lang="en-US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Audits</a:t>
            </a:r>
            <a:r>
              <a:rPr lang="en-US" b="1" dirty="0" smtClean="0"/>
              <a:t> EU revenue &amp; expenditure</a:t>
            </a:r>
            <a:r>
              <a:rPr lang="en-US" dirty="0" smtClean="0"/>
              <a:t>, to check EU funds are correctly raised, spent, achieve value for money and accounted for.</a:t>
            </a:r>
          </a:p>
          <a:p>
            <a:r>
              <a:rPr lang="en-US" dirty="0" smtClean="0"/>
              <a:t>Checks any</a:t>
            </a:r>
            <a:r>
              <a:rPr lang="en-US" b="1" dirty="0" smtClean="0"/>
              <a:t> person or </a:t>
            </a:r>
            <a:r>
              <a:rPr lang="en-US" b="1" dirty="0" err="1" smtClean="0"/>
              <a:t>organisation</a:t>
            </a:r>
            <a:r>
              <a:rPr lang="en-US" b="1" dirty="0" smtClean="0"/>
              <a:t> handling EU funds</a:t>
            </a:r>
            <a:r>
              <a:rPr lang="en-US" dirty="0" smtClean="0"/>
              <a:t> – including spot checks in EU institutions (especially the Commission), EU countries and countries receiving EU aid.</a:t>
            </a:r>
          </a:p>
          <a:p>
            <a:r>
              <a:rPr lang="en-US" dirty="0" smtClean="0"/>
              <a:t>Writes up findings and recommendations in audit </a:t>
            </a:r>
            <a:r>
              <a:rPr lang="en-US" b="1" dirty="0" smtClean="0"/>
              <a:t>reports, </a:t>
            </a:r>
            <a:r>
              <a:rPr lang="en-US" dirty="0" smtClean="0"/>
              <a:t>for the European Commission and national governments.</a:t>
            </a:r>
          </a:p>
          <a:p>
            <a:r>
              <a:rPr lang="en-US" dirty="0" smtClean="0"/>
              <a:t>Reports suspected </a:t>
            </a:r>
            <a:r>
              <a:rPr lang="en-US" b="1" dirty="0" smtClean="0"/>
              <a:t>fraud, corruption or other illegal activity</a:t>
            </a:r>
            <a:r>
              <a:rPr lang="en-US" dirty="0" smtClean="0"/>
              <a:t> to the </a:t>
            </a:r>
            <a:r>
              <a:rPr lang="en-US" u="sng" dirty="0" smtClean="0"/>
              <a:t>European Anti-Fraud Office</a:t>
            </a:r>
            <a:r>
              <a:rPr lang="en-US" dirty="0" smtClean="0"/>
              <a:t> (OLAF)</a:t>
            </a:r>
          </a:p>
          <a:p>
            <a:r>
              <a:rPr lang="en-US" dirty="0" smtClean="0"/>
              <a:t>Produces an </a:t>
            </a:r>
            <a:r>
              <a:rPr lang="en-US" u="sng" dirty="0" smtClean="0"/>
              <a:t>annual report</a:t>
            </a:r>
            <a:r>
              <a:rPr lang="en-US" dirty="0" smtClean="0"/>
              <a:t> for the </a:t>
            </a:r>
            <a:r>
              <a:rPr lang="en-US" u="sng" dirty="0" smtClean="0"/>
              <a:t>European Parliament</a:t>
            </a:r>
            <a:r>
              <a:rPr lang="en-US" dirty="0" smtClean="0"/>
              <a:t> and </a:t>
            </a:r>
            <a:r>
              <a:rPr lang="en-US" u="sng" dirty="0" smtClean="0"/>
              <a:t>Council of the EU</a:t>
            </a:r>
            <a:r>
              <a:rPr lang="en-US" dirty="0" smtClean="0"/>
              <a:t>, which the Parliament examines before deciding whether to approve the Commission's handling of the EU budget.</a:t>
            </a:r>
          </a:p>
          <a:p>
            <a:r>
              <a:rPr lang="en-US" dirty="0" smtClean="0"/>
              <a:t>Gives its </a:t>
            </a:r>
            <a:r>
              <a:rPr lang="en-US" b="1" dirty="0" smtClean="0"/>
              <a:t>expert </a:t>
            </a:r>
            <a:r>
              <a:rPr lang="en-US" dirty="0" smtClean="0"/>
              <a:t> </a:t>
            </a:r>
            <a:r>
              <a:rPr lang="en-US" b="1" dirty="0" smtClean="0"/>
              <a:t>opinion</a:t>
            </a:r>
            <a:r>
              <a:rPr lang="en-US" dirty="0" smtClean="0"/>
              <a:t> to EU policymakers on how EU finances could be better managed and made more accountable to citizens.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Also publishes opinions on preparatory legislation that will impact EU financial management, as well as position papers, reviews and ad hoc publications on EU public finance issues.</a:t>
            </a:r>
          </a:p>
          <a:p>
            <a:r>
              <a:rPr lang="en-US" dirty="0" smtClean="0"/>
              <a:t>To be effective, the Court must be </a:t>
            </a:r>
            <a:r>
              <a:rPr lang="en-US" b="1" dirty="0" smtClean="0"/>
              <a:t>independent </a:t>
            </a:r>
            <a:r>
              <a:rPr lang="en-US" dirty="0" smtClean="0"/>
              <a:t>of the institutions and bodies it audits. To this end, it is free to decide on:</a:t>
            </a:r>
          </a:p>
          <a:p>
            <a:r>
              <a:rPr lang="en-US" b="1" dirty="0" smtClean="0"/>
              <a:t>what</a:t>
            </a:r>
            <a:r>
              <a:rPr lang="en-US" dirty="0" smtClean="0"/>
              <a:t> it will audit</a:t>
            </a:r>
          </a:p>
          <a:p>
            <a:r>
              <a:rPr lang="en-US" b="1" dirty="0" smtClean="0"/>
              <a:t>how</a:t>
            </a:r>
            <a:r>
              <a:rPr lang="en-US" dirty="0" smtClean="0"/>
              <a:t> to do this</a:t>
            </a:r>
          </a:p>
          <a:p>
            <a:r>
              <a:rPr lang="en-US" b="1" dirty="0" smtClean="0"/>
              <a:t>how &amp; when</a:t>
            </a:r>
            <a:r>
              <a:rPr lang="en-US" dirty="0" smtClean="0"/>
              <a:t> to present its findings</a:t>
            </a:r>
          </a:p>
          <a:p>
            <a:r>
              <a:rPr lang="en-US" dirty="0" smtClean="0"/>
              <a:t>The Court's audit work focuses mainly on the European Commission – the main body responsible for implementing the EU budget. But it also works closely with national authorities, because the Commission manages most EU funds (around 80%) jointly with them.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Composition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tr-TR" b="1" dirty="0" smtClean="0"/>
              <a:t>   </a:t>
            </a:r>
            <a:endParaRPr lang="en-US" b="1" dirty="0" smtClean="0"/>
          </a:p>
          <a:p>
            <a:r>
              <a:rPr lang="en-US" u="sng" dirty="0" smtClean="0"/>
              <a:t>Court members</a:t>
            </a:r>
            <a:r>
              <a:rPr lang="en-US" dirty="0" smtClean="0"/>
              <a:t> are </a:t>
            </a:r>
            <a:r>
              <a:rPr lang="en-US" b="1" dirty="0" smtClean="0"/>
              <a:t>appointed by the Council</a:t>
            </a:r>
            <a:r>
              <a:rPr lang="en-US" dirty="0" smtClean="0"/>
              <a:t>, after consulting the Parliament, for renewable</a:t>
            </a:r>
            <a:r>
              <a:rPr lang="en-US" b="1" dirty="0" smtClean="0"/>
              <a:t> 6-year terms</a:t>
            </a:r>
            <a:r>
              <a:rPr lang="en-US" dirty="0" smtClean="0"/>
              <a:t>. They choose one of their number as President for a 3-year term (also renewable).</a:t>
            </a:r>
          </a:p>
          <a:p>
            <a:r>
              <a:rPr lang="en-US" dirty="0" smtClean="0"/>
              <a:t>How does the ECA work?</a:t>
            </a:r>
          </a:p>
          <a:p>
            <a:r>
              <a:rPr lang="en-US" dirty="0" smtClean="0"/>
              <a:t>It carries out 3 types of audit:</a:t>
            </a:r>
          </a:p>
          <a:p>
            <a:r>
              <a:rPr lang="en-US" b="1" dirty="0" smtClean="0"/>
              <a:t>Financial audits</a:t>
            </a:r>
            <a:r>
              <a:rPr lang="en-US" dirty="0" smtClean="0"/>
              <a:t> – checking that accounts accurately present the financial position, results and cash flow for the year.</a:t>
            </a:r>
          </a:p>
          <a:p>
            <a:r>
              <a:rPr lang="en-US" b="1" dirty="0" smtClean="0"/>
              <a:t>Compliance audits</a:t>
            </a:r>
            <a:r>
              <a:rPr lang="en-US" dirty="0" smtClean="0"/>
              <a:t> – checking that financial transactions follow the rules.</a:t>
            </a:r>
          </a:p>
          <a:p>
            <a:r>
              <a:rPr lang="en-US" b="1" dirty="0" smtClean="0"/>
              <a:t>Performance audits</a:t>
            </a:r>
            <a:r>
              <a:rPr lang="en-US" dirty="0" smtClean="0"/>
              <a:t> – checking that the EU funds achieve its goals with the fewest possible resources and in the most economical manner.</a:t>
            </a:r>
          </a:p>
          <a:p>
            <a:r>
              <a:rPr lang="en-US" dirty="0" smtClean="0"/>
              <a:t>The Court is divided into </a:t>
            </a:r>
            <a:r>
              <a:rPr lang="en-US" b="1" dirty="0" smtClean="0"/>
              <a:t>audit groups</a:t>
            </a:r>
            <a:r>
              <a:rPr lang="en-US" dirty="0" smtClean="0"/>
              <a:t> called '</a:t>
            </a:r>
            <a:r>
              <a:rPr lang="en-US" u="sng" dirty="0" smtClean="0">
                <a:hlinkClick r:id="rId2"/>
              </a:rPr>
              <a:t>chambers</a:t>
            </a:r>
            <a:r>
              <a:rPr lang="en-US" dirty="0" smtClean="0"/>
              <a:t>'. They prepare </a:t>
            </a:r>
            <a:r>
              <a:rPr lang="en-US" b="1" dirty="0" smtClean="0"/>
              <a:t>reports &amp; opinions</a:t>
            </a:r>
            <a:r>
              <a:rPr lang="en-US" dirty="0" smtClean="0"/>
              <a:t> for the Court members to adopt, thus making them official.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Governence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00" b="1" dirty="0" smtClean="0"/>
              <a:t>The ECA operates as a collegiate body of 28 Members, one from each Member State. </a:t>
            </a:r>
            <a:r>
              <a:rPr lang="en-US" sz="1600" dirty="0" smtClean="0"/>
              <a:t>The Members are appointed by the Council after consultation with the European Parliament for a renewable term of six years. Members elect one of their number as President for a renewable term of three years.</a:t>
            </a:r>
            <a:endParaRPr lang="tr-TR" sz="1600" dirty="0" smtClean="0"/>
          </a:p>
          <a:p>
            <a:endParaRPr lang="tr-TR" sz="1600" b="1" dirty="0" smtClean="0"/>
          </a:p>
          <a:p>
            <a:r>
              <a:rPr lang="en-US" sz="1600" b="1" dirty="0" err="1" smtClean="0"/>
              <a:t>Organisation</a:t>
            </a:r>
            <a:r>
              <a:rPr lang="en-US" sz="1600" b="1" dirty="0" smtClean="0"/>
              <a:t> – chambers and committees</a:t>
            </a:r>
          </a:p>
          <a:p>
            <a:r>
              <a:rPr lang="en-US" sz="1600" b="1" dirty="0" smtClean="0"/>
              <a:t>The ECA is </a:t>
            </a:r>
            <a:r>
              <a:rPr lang="en-US" sz="1600" b="1" dirty="0" err="1" smtClean="0"/>
              <a:t>organised</a:t>
            </a:r>
            <a:r>
              <a:rPr lang="en-US" sz="1600" b="1" dirty="0" smtClean="0"/>
              <a:t> into five chambers, to which Members and audit staff are assigned. </a:t>
            </a:r>
            <a:r>
              <a:rPr lang="en-US" sz="1600" dirty="0" smtClean="0"/>
              <a:t>The Members of each chamber elect a Dean for a renewable term of two years.</a:t>
            </a:r>
          </a:p>
          <a:p>
            <a:r>
              <a:rPr lang="en-US" sz="1600" b="1" dirty="0" smtClean="0"/>
              <a:t>Each chamber has two areas of responsibility:</a:t>
            </a:r>
            <a:endParaRPr lang="tr-TR" sz="1600" b="1" dirty="0" smtClean="0"/>
          </a:p>
          <a:p>
            <a:r>
              <a:rPr lang="en-US" sz="1600" b="1" dirty="0" smtClean="0"/>
              <a:t>to adopt special reports, specific annual reports and opinions; and</a:t>
            </a:r>
          </a:p>
          <a:p>
            <a:r>
              <a:rPr lang="en-US" sz="1600" b="1" dirty="0" smtClean="0"/>
              <a:t>to prepare the annual reports on the EU budget and the European Development Funds, for adoption by the Court as a whole.</a:t>
            </a:r>
            <a:endParaRPr lang="tr-TR" sz="1600" b="1" dirty="0" smtClean="0"/>
          </a:p>
          <a:p>
            <a:endParaRPr lang="tr-TR" sz="1600" dirty="0" smtClean="0"/>
          </a:p>
          <a:p>
            <a:r>
              <a:rPr lang="en-US" sz="1600" b="1" dirty="0" smtClean="0"/>
              <a:t>The full Court of 28 Members meets around twice a month to discuss and adopt documents such as the ECA's main annual publications - the reports on the EU general budget and the European Development Funds.</a:t>
            </a:r>
          </a:p>
          <a:p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/>
              <a:t>President</a:t>
            </a:r>
          </a:p>
          <a:p>
            <a:r>
              <a:rPr lang="en-US" sz="1800" b="1" dirty="0" smtClean="0"/>
              <a:t>The European Court of Auditors is headed by</a:t>
            </a:r>
            <a:r>
              <a:rPr lang="tr-TR" sz="1800" b="1" dirty="0" smtClean="0"/>
              <a:t> </a:t>
            </a:r>
            <a:r>
              <a:rPr lang="tr-TR" sz="1800" b="1" dirty="0" err="1" smtClean="0"/>
              <a:t>Klaus</a:t>
            </a:r>
            <a:r>
              <a:rPr lang="tr-TR" sz="1800" b="1" dirty="0" smtClean="0"/>
              <a:t>-</a:t>
            </a:r>
            <a:r>
              <a:rPr lang="tr-TR" sz="1800" b="1" dirty="0" err="1" smtClean="0"/>
              <a:t>Heiner</a:t>
            </a:r>
            <a:r>
              <a:rPr lang="tr-TR" sz="1800" b="1" dirty="0" smtClean="0"/>
              <a:t> </a:t>
            </a:r>
            <a:r>
              <a:rPr lang="tr-TR" sz="1800" b="1" dirty="0" err="1" smtClean="0"/>
              <a:t>Lehne</a:t>
            </a:r>
            <a:r>
              <a:rPr lang="en-US" sz="1800" b="1" dirty="0" smtClean="0"/>
              <a:t>, who </a:t>
            </a:r>
            <a:r>
              <a:rPr lang="tr-TR" sz="1800" b="1" dirty="0" err="1" smtClean="0"/>
              <a:t>was</a:t>
            </a:r>
            <a:r>
              <a:rPr lang="tr-TR" sz="1800" b="1" dirty="0" smtClean="0"/>
              <a:t> </a:t>
            </a:r>
            <a:r>
              <a:rPr lang="tr-TR" sz="1800" b="1" dirty="0" err="1" smtClean="0"/>
              <a:t>elected</a:t>
            </a:r>
            <a:r>
              <a:rPr lang="tr-TR" sz="1800" b="1" dirty="0" smtClean="0"/>
              <a:t> </a:t>
            </a:r>
            <a:r>
              <a:rPr lang="tr-TR" sz="1800" b="1" dirty="0" err="1" smtClean="0"/>
              <a:t>ECA’s</a:t>
            </a:r>
            <a:r>
              <a:rPr lang="tr-TR" sz="1800" b="1" dirty="0" smtClean="0"/>
              <a:t> 11th </a:t>
            </a:r>
            <a:r>
              <a:rPr lang="tr-TR" sz="1800" b="1" dirty="0" err="1" smtClean="0"/>
              <a:t>president</a:t>
            </a:r>
            <a:r>
              <a:rPr lang="tr-TR" sz="1800" b="1" dirty="0" smtClean="0"/>
              <a:t>.</a:t>
            </a:r>
          </a:p>
          <a:p>
            <a:r>
              <a:rPr lang="en-US" sz="1800" b="1" dirty="0" smtClean="0"/>
              <a:t>He  chairs ECA meetings and ensures that ECA decisions are implemented and that the institution and its activities are soundly managed.</a:t>
            </a:r>
          </a:p>
          <a:p>
            <a:pPr>
              <a:buNone/>
            </a:pPr>
            <a:endParaRPr lang="tr-TR" sz="1800" dirty="0" smtClean="0"/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r>
              <a:rPr lang="en-US" sz="1800" b="1" dirty="0" smtClean="0"/>
              <a:t>The Members</a:t>
            </a:r>
          </a:p>
          <a:p>
            <a:r>
              <a:rPr lang="en-US" sz="1800" b="1" dirty="0" smtClean="0"/>
              <a:t>The Members of the ECA are appointed by the Council, </a:t>
            </a:r>
            <a:r>
              <a:rPr lang="en-US" sz="1800" dirty="0" smtClean="0"/>
              <a:t>after consultation with the European Parliament, following nomination by their respective Member States. Members are appointed for a renewable term of six years. They are required to perform their duties in complete independence and in the general interest of the European Union.</a:t>
            </a:r>
          </a:p>
          <a:p>
            <a:endParaRPr lang="tr-TR" sz="1050" dirty="0" smtClean="0"/>
          </a:p>
          <a:p>
            <a:endParaRPr lang="tr-TR" sz="2000" dirty="0"/>
          </a:p>
        </p:txBody>
      </p:sp>
      <p:pic>
        <p:nvPicPr>
          <p:cNvPr id="4" name="3 Resim" descr="KlausHeiner-LEHNE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3356992"/>
            <a:ext cx="2476500" cy="1104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/>
              <a:t>The Secretary-General</a:t>
            </a:r>
          </a:p>
          <a:p>
            <a:r>
              <a:rPr lang="en-US" sz="1800" b="1" dirty="0" smtClean="0"/>
              <a:t>The Secretary-General is the most senior member of ECA staff and is appointed to this role by the Court for a renewable period of six years. He or she is responsible for staff management and administration in the fields of human resources, finance and general services; information, workplace and innovation; and translation and language services.</a:t>
            </a:r>
            <a:endParaRPr lang="tr-TR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The ECA's staff </a:t>
            </a:r>
          </a:p>
          <a:p>
            <a:r>
              <a:rPr lang="en-US" sz="1800" b="1" dirty="0" smtClean="0"/>
              <a:t>The ECA has around 900 staff in audit, translation and administration. </a:t>
            </a:r>
            <a:r>
              <a:rPr lang="en-US" sz="1800" dirty="0" smtClean="0"/>
              <a:t>The audit staff have a broad range of professional backgrounds and experience in both the public and private sectors, including accountancy, financial management, internal and external audit, law and economics.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Transparency at the European Court of Auditors</a:t>
            </a:r>
            <a:br>
              <a:rPr lang="en-US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As the guardian of the EU’s finances,</a:t>
            </a:r>
            <a:r>
              <a:rPr lang="tr-TR" b="1" dirty="0" err="1" smtClean="0"/>
              <a:t>they</a:t>
            </a:r>
            <a:r>
              <a:rPr lang="en-US" b="1" dirty="0" smtClean="0"/>
              <a:t> at the European Court of Auditors believe that the functioning of </a:t>
            </a:r>
            <a:r>
              <a:rPr lang="tr-TR" b="1" dirty="0" err="1" smtClean="0"/>
              <a:t>their</a:t>
            </a:r>
            <a:r>
              <a:rPr lang="en-US" b="1" dirty="0" smtClean="0"/>
              <a:t> institution should be transparent. This means disclosing information about </a:t>
            </a:r>
            <a:r>
              <a:rPr lang="tr-TR" b="1" dirty="0" err="1" smtClean="0"/>
              <a:t>their</a:t>
            </a:r>
            <a:r>
              <a:rPr lang="tr-TR" b="1" dirty="0" smtClean="0"/>
              <a:t> </a:t>
            </a:r>
            <a:r>
              <a:rPr lang="en-US" b="1" dirty="0" smtClean="0"/>
              <a:t>management and activities, and publishing the results of </a:t>
            </a:r>
            <a:r>
              <a:rPr lang="tr-TR" b="1" dirty="0" err="1" smtClean="0"/>
              <a:t>their</a:t>
            </a:r>
            <a:r>
              <a:rPr lang="en-US" b="1" dirty="0" smtClean="0"/>
              <a:t> audit work. In this way, </a:t>
            </a:r>
            <a:r>
              <a:rPr lang="tr-TR" b="1" dirty="0" err="1" smtClean="0"/>
              <a:t>they</a:t>
            </a:r>
            <a:r>
              <a:rPr lang="en-US" b="1" dirty="0" smtClean="0"/>
              <a:t> can help citizens gain a better understanding of how </a:t>
            </a:r>
            <a:r>
              <a:rPr lang="tr-TR" b="1" dirty="0" err="1" smtClean="0"/>
              <a:t>they</a:t>
            </a:r>
            <a:r>
              <a:rPr lang="en-US" b="1" dirty="0" smtClean="0"/>
              <a:t> </a:t>
            </a:r>
            <a:r>
              <a:rPr lang="en-US" b="1" dirty="0" err="1" smtClean="0"/>
              <a:t>fulfil</a:t>
            </a:r>
            <a:r>
              <a:rPr lang="en-US" b="1" dirty="0" smtClean="0"/>
              <a:t> </a:t>
            </a:r>
            <a:r>
              <a:rPr lang="tr-TR" b="1" dirty="0" err="1" smtClean="0"/>
              <a:t>their</a:t>
            </a:r>
            <a:r>
              <a:rPr lang="en-US" b="1" dirty="0" smtClean="0"/>
              <a:t> role and promote robust financial governance by holding to account those managing the EU budget.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145</TotalTime>
  <Words>486</Words>
  <Application>Microsoft Office PowerPoint</Application>
  <PresentationFormat>Ekran Gösterisi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Gündönümü</vt:lpstr>
      <vt:lpstr>EUROPEAN COURT OF AUDITIORS </vt:lpstr>
      <vt:lpstr>OVERVIEW</vt:lpstr>
      <vt:lpstr>What does the ECA do? </vt:lpstr>
      <vt:lpstr>Slayt 4</vt:lpstr>
      <vt:lpstr>Composition</vt:lpstr>
      <vt:lpstr>Governence</vt:lpstr>
      <vt:lpstr>Slayt 7</vt:lpstr>
      <vt:lpstr>Slayt 8</vt:lpstr>
      <vt:lpstr>Transparency at the European Court of Auditors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COURT OF AUDITIORS</dc:title>
  <dc:creator>Şura Coşgun</dc:creator>
  <cp:lastModifiedBy>Admin-PC</cp:lastModifiedBy>
  <cp:revision>15</cp:revision>
  <dcterms:created xsi:type="dcterms:W3CDTF">2018-11-25T17:16:52Z</dcterms:created>
  <dcterms:modified xsi:type="dcterms:W3CDTF">2019-01-02T11:28:57Z</dcterms:modified>
</cp:coreProperties>
</file>