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8" r:id="rId4"/>
    <p:sldId id="273"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AC11F8-0AAE-4651-BD43-DEAF45367485}" type="datetimeFigureOut">
              <a:rPr lang="tr-TR" smtClean="0"/>
              <a:pPr/>
              <a:t>15.1.2019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2ED6A-FAC7-4B0D-9091-8C6CD37CD13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064C5F6-951D-477A-9CD9-470EA1EDA639}" type="datetime1">
              <a:rPr lang="tr-TR" smtClean="0"/>
              <a:pPr/>
              <a:t>15.1.2019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1A52DA5-36EA-4A4A-AA0D-7520F2FFD3E3}" type="datetime1">
              <a:rPr lang="tr-TR" smtClean="0"/>
              <a:pPr/>
              <a:t>15.1.2019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83C3283-71E8-4880-A835-A9EB6410A1D6}" type="datetime1">
              <a:rPr lang="tr-TR" smtClean="0"/>
              <a:pPr/>
              <a:t>15.1.2019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036A232-2690-497B-8D8E-F0334B6A4763}" type="datetime1">
              <a:rPr lang="tr-TR" smtClean="0"/>
              <a:pPr/>
              <a:t>15.1.2019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7ECB8BC-7C3F-4A35-B946-81BA34D494B7}" type="datetime1">
              <a:rPr lang="tr-TR" smtClean="0"/>
              <a:pPr/>
              <a:t>15.1.2019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520281E-5065-4ABD-8DE4-36D29558FC49}" type="datetime1">
              <a:rPr lang="tr-TR" smtClean="0"/>
              <a:pPr/>
              <a:t>15.1.2019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874CC011-F2E2-45C5-B5D4-1788CBC38A1F}" type="datetime1">
              <a:rPr lang="tr-TR" smtClean="0"/>
              <a:pPr/>
              <a:t>15.1.2019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C58C4D9-BF32-4CCC-8465-3A3C98775608}" type="datetime1">
              <a:rPr lang="tr-TR" smtClean="0"/>
              <a:pPr/>
              <a:t>15.1.2019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AC11FBD-AB25-4501-AFF4-CFB80F0450EF}" type="datetime1">
              <a:rPr lang="tr-TR" smtClean="0"/>
              <a:pPr/>
              <a:t>15.1.2019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6368023-4784-4E64-8996-189A3248BFAB}" type="datetime1">
              <a:rPr lang="tr-TR" smtClean="0"/>
              <a:pPr/>
              <a:t>15.1.2019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01F4056-A108-4ADF-8930-827F6B18104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AD24CD4-E5F0-43D6-94D3-2D8E7F055444}" type="datetime1">
              <a:rPr lang="tr-TR" smtClean="0"/>
              <a:pPr/>
              <a:t>15.1.2019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01F4056-A108-4ADF-8930-827F6B18104A}"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4DF5C3C-FBD5-4E48-8658-530F6D325648}" type="datetime1">
              <a:rPr lang="tr-TR" smtClean="0"/>
              <a:pPr/>
              <a:t>15.1.2019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1F4056-A108-4ADF-8930-827F6B18104A}"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57158" y="500042"/>
            <a:ext cx="8071048" cy="1828800"/>
          </a:xfrm>
        </p:spPr>
        <p:txBody>
          <a:bodyPr/>
          <a:lstStyle/>
          <a:p>
            <a:r>
              <a:rPr lang="en-US" b="0" dirty="0" smtClean="0"/>
              <a:t>Council of the European Union</a:t>
            </a:r>
            <a:endParaRPr lang="en-US" b="0" dirty="0"/>
          </a:p>
        </p:txBody>
      </p:sp>
      <p:sp>
        <p:nvSpPr>
          <p:cNvPr id="3" name="2 Alt Başlık"/>
          <p:cNvSpPr>
            <a:spLocks noGrp="1"/>
          </p:cNvSpPr>
          <p:nvPr>
            <p:ph type="subTitle" idx="1"/>
          </p:nvPr>
        </p:nvSpPr>
        <p:spPr>
          <a:xfrm>
            <a:off x="1371600" y="3886200"/>
            <a:ext cx="6296744" cy="1703040"/>
          </a:xfrm>
        </p:spPr>
        <p:txBody>
          <a:bodyPr/>
          <a:lstStyle/>
          <a:p>
            <a:endParaRPr lang="tr-TR" dirty="0"/>
          </a:p>
        </p:txBody>
      </p:sp>
      <p:pic>
        <p:nvPicPr>
          <p:cNvPr id="4" name="3 Resim" descr="brexit-summit-770x420.jpg"/>
          <p:cNvPicPr>
            <a:picLocks noChangeAspect="1"/>
          </p:cNvPicPr>
          <p:nvPr/>
        </p:nvPicPr>
        <p:blipFill>
          <a:blip r:embed="rId2" cstate="print"/>
          <a:stretch>
            <a:fillRect/>
          </a:stretch>
        </p:blipFill>
        <p:spPr>
          <a:xfrm>
            <a:off x="0" y="2564904"/>
            <a:ext cx="4716016" cy="4293096"/>
          </a:xfrm>
          <a:prstGeom prst="rect">
            <a:avLst/>
          </a:prstGeom>
        </p:spPr>
      </p:pic>
      <p:pic>
        <p:nvPicPr>
          <p:cNvPr id="5" name="4 Resim" descr="Council_flags.jpg"/>
          <p:cNvPicPr>
            <a:picLocks noChangeAspect="1"/>
          </p:cNvPicPr>
          <p:nvPr/>
        </p:nvPicPr>
        <p:blipFill>
          <a:blip r:embed="rId3" cstate="print"/>
          <a:stretch>
            <a:fillRect/>
          </a:stretch>
        </p:blipFill>
        <p:spPr>
          <a:xfrm>
            <a:off x="4716016" y="2564904"/>
            <a:ext cx="4427984" cy="429309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a:t>How does the Council work?</a:t>
            </a:r>
            <a:r>
              <a:rPr lang="en-US" dirty="0"/>
              <a:t/>
            </a:r>
            <a:br>
              <a:rPr lang="en-US" dirty="0"/>
            </a:br>
            <a:endParaRPr lang="tr-TR" dirty="0"/>
          </a:p>
        </p:txBody>
      </p:sp>
      <p:sp>
        <p:nvSpPr>
          <p:cNvPr id="3" name="2 İçerik Yer Tutucusu"/>
          <p:cNvSpPr>
            <a:spLocks noGrp="1"/>
          </p:cNvSpPr>
          <p:nvPr>
            <p:ph idx="1"/>
          </p:nvPr>
        </p:nvSpPr>
        <p:spPr/>
        <p:txBody>
          <a:bodyPr>
            <a:normAutofit fontScale="92500" lnSpcReduction="10000"/>
          </a:bodyPr>
          <a:lstStyle/>
          <a:p>
            <a:r>
              <a:rPr lang="en-US" dirty="0"/>
              <a:t>All </a:t>
            </a:r>
            <a:r>
              <a:rPr lang="en-US" b="1" dirty="0"/>
              <a:t>discussions &amp; votes</a:t>
            </a:r>
            <a:r>
              <a:rPr lang="en-US" dirty="0"/>
              <a:t> take place in public.</a:t>
            </a:r>
          </a:p>
          <a:p>
            <a:r>
              <a:rPr lang="en-US" dirty="0"/>
              <a:t>To be passed, decisions usually require a </a:t>
            </a:r>
            <a:r>
              <a:rPr lang="tr-TR" b="1" dirty="0" err="1" smtClean="0"/>
              <a:t>qualified</a:t>
            </a:r>
            <a:r>
              <a:rPr lang="en-US" b="1" u="sng" dirty="0" smtClean="0"/>
              <a:t> </a:t>
            </a:r>
            <a:r>
              <a:rPr lang="tr-TR" b="1" dirty="0" err="1" smtClean="0"/>
              <a:t>majority</a:t>
            </a:r>
            <a:r>
              <a:rPr lang="en-US" b="1" dirty="0"/>
              <a:t> </a:t>
            </a:r>
            <a:r>
              <a:rPr lang="en-US" dirty="0"/>
              <a:t>:</a:t>
            </a:r>
          </a:p>
          <a:p>
            <a:pPr lvl="1"/>
            <a:r>
              <a:rPr lang="en-US" dirty="0"/>
              <a:t>55% of countries (with 28 current members, this means </a:t>
            </a:r>
            <a:r>
              <a:rPr lang="en-US" b="1" dirty="0"/>
              <a:t>16 countries</a:t>
            </a:r>
            <a:r>
              <a:rPr lang="en-US" dirty="0"/>
              <a:t>)</a:t>
            </a:r>
          </a:p>
          <a:p>
            <a:pPr lvl="1"/>
            <a:r>
              <a:rPr lang="en-US" dirty="0"/>
              <a:t>representing at least 65 % of total EU population.</a:t>
            </a:r>
          </a:p>
          <a:p>
            <a:r>
              <a:rPr lang="en-US" dirty="0"/>
              <a:t>To </a:t>
            </a:r>
            <a:r>
              <a:rPr lang="en-US" b="1" dirty="0"/>
              <a:t>block a decision</a:t>
            </a:r>
            <a:r>
              <a:rPr lang="en-US" dirty="0"/>
              <a:t>, at least 4</a:t>
            </a:r>
            <a:r>
              <a:rPr lang="en-US" b="1" dirty="0"/>
              <a:t> countries </a:t>
            </a:r>
            <a:r>
              <a:rPr lang="en-US" dirty="0"/>
              <a:t>are needed (representing at least 35% of total EU population)</a:t>
            </a:r>
          </a:p>
          <a:p>
            <a:r>
              <a:rPr lang="en-US" b="1" dirty="0"/>
              <a:t>Exception</a:t>
            </a:r>
            <a:r>
              <a:rPr lang="en-US" dirty="0"/>
              <a:t> - sensitive topics like foreign policy and taxation require a </a:t>
            </a:r>
            <a:r>
              <a:rPr lang="tr-TR" dirty="0" err="1" smtClean="0"/>
              <a:t>unanimous</a:t>
            </a:r>
            <a:r>
              <a:rPr lang="tr-TR" dirty="0" smtClean="0"/>
              <a:t> </a:t>
            </a:r>
            <a:r>
              <a:rPr lang="tr-TR" dirty="0" err="1" smtClean="0"/>
              <a:t>vote</a:t>
            </a:r>
            <a:r>
              <a:rPr lang="en-US" b="1" dirty="0"/>
              <a:t> </a:t>
            </a:r>
            <a:r>
              <a:rPr lang="en-US" dirty="0"/>
              <a:t>(all countries in </a:t>
            </a:r>
            <a:r>
              <a:rPr lang="en-US" dirty="0" err="1"/>
              <a:t>favour</a:t>
            </a:r>
            <a:r>
              <a:rPr lang="en-US" dirty="0"/>
              <a:t>).</a:t>
            </a:r>
          </a:p>
          <a:p>
            <a:r>
              <a:rPr lang="tr-TR" dirty="0" err="1" smtClean="0"/>
              <a:t>Simple</a:t>
            </a:r>
            <a:r>
              <a:rPr lang="tr-TR" dirty="0" smtClean="0"/>
              <a:t> </a:t>
            </a:r>
            <a:r>
              <a:rPr lang="tr-TR" dirty="0" err="1" smtClean="0"/>
              <a:t>majority</a:t>
            </a:r>
            <a:r>
              <a:rPr lang="en-US" b="1" dirty="0"/>
              <a:t> </a:t>
            </a:r>
            <a:r>
              <a:rPr lang="en-US" dirty="0"/>
              <a:t>is required for procedural &amp; administrative issues</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a:t>The</a:t>
            </a:r>
            <a:r>
              <a:rPr lang="tr-TR" b="1" dirty="0"/>
              <a:t> </a:t>
            </a:r>
            <a:r>
              <a:rPr lang="tr-TR" b="1" dirty="0" err="1"/>
              <a:t>European</a:t>
            </a:r>
            <a:r>
              <a:rPr lang="tr-TR" b="1" dirty="0"/>
              <a:t> </a:t>
            </a:r>
            <a:r>
              <a:rPr lang="tr-TR" b="1" dirty="0" err="1"/>
              <a:t>Council</a:t>
            </a:r>
            <a:endParaRPr lang="tr-TR" dirty="0"/>
          </a:p>
        </p:txBody>
      </p:sp>
      <p:sp>
        <p:nvSpPr>
          <p:cNvPr id="3" name="2 İçerik Yer Tutucusu"/>
          <p:cNvSpPr>
            <a:spLocks noGrp="1"/>
          </p:cNvSpPr>
          <p:nvPr>
            <p:ph idx="1"/>
          </p:nvPr>
        </p:nvSpPr>
        <p:spPr>
          <a:xfrm>
            <a:off x="457200" y="1600200"/>
            <a:ext cx="8229600" cy="4781128"/>
          </a:xfrm>
        </p:spPr>
        <p:txBody>
          <a:bodyPr>
            <a:normAutofit/>
          </a:bodyPr>
          <a:lstStyle/>
          <a:p>
            <a:r>
              <a:rPr lang="en-US" dirty="0"/>
              <a:t>The European Council </a:t>
            </a:r>
            <a:r>
              <a:rPr lang="en-US" b="1" dirty="0"/>
              <a:t>defines the EU's overall political direction and priorities</a:t>
            </a:r>
            <a:r>
              <a:rPr lang="en-US" dirty="0"/>
              <a:t>. It is not one of the EU's legislating institutions, so does not negotiate or adopt EU laws. Instead it sets the EU's policy agenda, traditionally by adopting 'conclusions' during European Council meetings which identify issues of concern and actions to take</a:t>
            </a:r>
            <a:r>
              <a:rPr lang="en-US" dirty="0" smtClean="0"/>
              <a:t>.</a:t>
            </a:r>
            <a:endParaRPr lang="tr-TR" dirty="0" smtClean="0"/>
          </a:p>
          <a:p>
            <a:r>
              <a:rPr lang="en-US" dirty="0"/>
              <a:t>More recently, the European Council adopted a '</a:t>
            </a:r>
            <a:r>
              <a:rPr lang="en-US" b="1" dirty="0"/>
              <a:t>strategic agenda</a:t>
            </a:r>
            <a:r>
              <a:rPr lang="en-US" dirty="0"/>
              <a:t>' of priority areas for longer-term EU action and focus</a:t>
            </a:r>
            <a:r>
              <a:rPr lang="en-US" dirty="0" smtClean="0"/>
              <a:t>.</a:t>
            </a:r>
            <a:endParaRPr lang="tr-TR" dirty="0" smtClean="0"/>
          </a:p>
          <a:p>
            <a:r>
              <a:rPr lang="tr-TR" dirty="0" smtClean="0"/>
              <a:t>               </a:t>
            </a:r>
            <a:endParaRPr lang="en-US" sz="3300"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a:t>Members of the European Council</a:t>
            </a:r>
            <a:br>
              <a:rPr lang="en-US" dirty="0"/>
            </a:br>
            <a:endParaRPr lang="tr-TR" dirty="0"/>
          </a:p>
        </p:txBody>
      </p:sp>
      <p:sp>
        <p:nvSpPr>
          <p:cNvPr id="3" name="2 İçerik Yer Tutucusu"/>
          <p:cNvSpPr>
            <a:spLocks noGrp="1"/>
          </p:cNvSpPr>
          <p:nvPr>
            <p:ph idx="1"/>
          </p:nvPr>
        </p:nvSpPr>
        <p:spPr>
          <a:xfrm>
            <a:off x="457200" y="1600201"/>
            <a:ext cx="8229600" cy="3845024"/>
          </a:xfrm>
        </p:spPr>
        <p:txBody>
          <a:bodyPr>
            <a:normAutofit fontScale="85000" lnSpcReduction="20000"/>
          </a:bodyPr>
          <a:lstStyle/>
          <a:p>
            <a:r>
              <a:rPr lang="en-US" dirty="0"/>
              <a:t>The members of the European Council are the </a:t>
            </a:r>
            <a:r>
              <a:rPr lang="en-US" b="1" dirty="0"/>
              <a:t>heads of state or government</a:t>
            </a:r>
            <a:r>
              <a:rPr lang="en-US" dirty="0"/>
              <a:t> of the 28 EU member states, the </a:t>
            </a:r>
            <a:r>
              <a:rPr lang="en-US" b="1" dirty="0"/>
              <a:t>European Council President</a:t>
            </a:r>
            <a:r>
              <a:rPr lang="en-US" dirty="0"/>
              <a:t> and the </a:t>
            </a:r>
            <a:r>
              <a:rPr lang="en-US" b="1" dirty="0"/>
              <a:t>President of the European Commission</a:t>
            </a:r>
            <a:r>
              <a:rPr lang="en-US" dirty="0" smtClean="0"/>
              <a:t>.</a:t>
            </a:r>
            <a:r>
              <a:rPr lang="en-US" dirty="0"/>
              <a:t> The High Representative of the Union for Foreign Affairs and Security Policy also takes part in European Council meetings when foreign affairs issues are </a:t>
            </a:r>
            <a:r>
              <a:rPr lang="en-US" dirty="0" smtClean="0"/>
              <a:t>discussed</a:t>
            </a:r>
            <a:r>
              <a:rPr lang="tr-TR" dirty="0" smtClean="0"/>
              <a:t>.</a:t>
            </a:r>
          </a:p>
          <a:p>
            <a:r>
              <a:rPr lang="tr-TR" dirty="0"/>
              <a:t> </a:t>
            </a:r>
            <a:r>
              <a:rPr lang="tr-TR" dirty="0" smtClean="0"/>
              <a:t>                                </a:t>
            </a:r>
            <a:r>
              <a:rPr lang="tr-TR" b="1" dirty="0" err="1" smtClean="0"/>
              <a:t>Decision</a:t>
            </a:r>
            <a:r>
              <a:rPr lang="tr-TR" b="1" dirty="0" smtClean="0"/>
              <a:t>-</a:t>
            </a:r>
            <a:r>
              <a:rPr lang="tr-TR" b="1" dirty="0" err="1" smtClean="0"/>
              <a:t>Making</a:t>
            </a:r>
            <a:r>
              <a:rPr lang="tr-TR" b="1" dirty="0" smtClean="0"/>
              <a:t> </a:t>
            </a:r>
            <a:r>
              <a:rPr lang="tr-TR" b="1" dirty="0" err="1" smtClean="0"/>
              <a:t>Process</a:t>
            </a:r>
            <a:endParaRPr lang="tr-TR" b="1" dirty="0" smtClean="0"/>
          </a:p>
          <a:p>
            <a:r>
              <a:rPr lang="en-US" dirty="0"/>
              <a:t>The European Council mostly takes its decisions by consensus. However, in certain specific cases outlined in the EU treaties, it decides by unanimity or by qualified majority.</a:t>
            </a:r>
          </a:p>
          <a:p>
            <a:r>
              <a:rPr lang="en-US" dirty="0"/>
              <a:t>If a vote is taken, neither the European Council President nor the Commission President take part.</a:t>
            </a:r>
          </a:p>
          <a:p>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204864"/>
            <a:ext cx="8229600" cy="360040"/>
          </a:xfrm>
        </p:spPr>
        <p:txBody>
          <a:bodyPr>
            <a:normAutofit fontScale="90000"/>
          </a:bodyPr>
          <a:lstStyle/>
          <a:p>
            <a:r>
              <a:rPr lang="en-US" b="1" dirty="0" smtClean="0"/>
              <a:t>What does the Council of the EU do?</a:t>
            </a:r>
            <a:r>
              <a:rPr lang="tr-TR" dirty="0" smtClean="0"/>
              <a:t/>
            </a:r>
            <a:br>
              <a:rPr lang="tr-TR" dirty="0" smtClean="0"/>
            </a:br>
            <a:endParaRPr lang="tr-TR" dirty="0"/>
          </a:p>
        </p:txBody>
      </p:sp>
      <p:sp>
        <p:nvSpPr>
          <p:cNvPr id="5" name="4 İçerik Yer Tutucusu"/>
          <p:cNvSpPr>
            <a:spLocks noGrp="1"/>
          </p:cNvSpPr>
          <p:nvPr>
            <p:ph idx="1"/>
          </p:nvPr>
        </p:nvSpPr>
        <p:spPr>
          <a:xfrm>
            <a:off x="457200" y="2852936"/>
            <a:ext cx="8147248" cy="3528392"/>
          </a:xfrm>
        </p:spPr>
        <p:txBody>
          <a:bodyPr>
            <a:noAutofit/>
          </a:bodyPr>
          <a:lstStyle/>
          <a:p>
            <a:r>
              <a:rPr lang="tr-TR" sz="3200" b="1" dirty="0" smtClean="0"/>
              <a:t>1</a:t>
            </a:r>
            <a:r>
              <a:rPr lang="en-US" sz="3200" b="1" dirty="0" smtClean="0"/>
              <a:t>. </a:t>
            </a:r>
            <a:r>
              <a:rPr lang="en-US" sz="3200" b="1" dirty="0"/>
              <a:t>Negotiates and adopts EU laws</a:t>
            </a:r>
          </a:p>
          <a:p>
            <a:r>
              <a:rPr lang="en-US" sz="3200" b="1" dirty="0" smtClean="0"/>
              <a:t>2</a:t>
            </a:r>
            <a:r>
              <a:rPr lang="en-US" sz="3200" b="1" dirty="0"/>
              <a:t>. Coordinates member states' policies</a:t>
            </a:r>
          </a:p>
          <a:p>
            <a:r>
              <a:rPr lang="en-US" sz="3200" b="1" dirty="0" smtClean="0"/>
              <a:t>3</a:t>
            </a:r>
            <a:r>
              <a:rPr lang="en-US" sz="3200" b="1" dirty="0"/>
              <a:t>. Develops the EU's common foreign and security policy</a:t>
            </a:r>
          </a:p>
          <a:p>
            <a:r>
              <a:rPr lang="en-US" sz="3200" b="1" dirty="0" smtClean="0"/>
              <a:t>4</a:t>
            </a:r>
            <a:r>
              <a:rPr lang="en-US" sz="3200" b="1" dirty="0"/>
              <a:t>. Concludes international agreements</a:t>
            </a:r>
          </a:p>
          <a:p>
            <a:r>
              <a:rPr lang="en-US" sz="3200" b="1" dirty="0" smtClean="0"/>
              <a:t>5</a:t>
            </a:r>
            <a:r>
              <a:rPr lang="en-US" sz="3200" b="1" dirty="0"/>
              <a:t>. Adopts the EU budget</a:t>
            </a:r>
          </a:p>
          <a:p>
            <a:pPr>
              <a:buNone/>
            </a:pP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641379"/>
          </a:xfrm>
        </p:spPr>
        <p:txBody>
          <a:bodyPr>
            <a:normAutofit/>
          </a:bodyPr>
          <a:lstStyle/>
          <a:p>
            <a:r>
              <a:rPr lang="en-US" b="1" dirty="0"/>
              <a:t>Role</a:t>
            </a:r>
            <a:r>
              <a:rPr lang="en-US" dirty="0"/>
              <a:t>: Voice of EU member governments, adopting EU laws and coordinating EU policies</a:t>
            </a:r>
          </a:p>
          <a:p>
            <a:r>
              <a:rPr lang="en-US" b="1" dirty="0"/>
              <a:t>Members</a:t>
            </a:r>
            <a:r>
              <a:rPr lang="en-US" dirty="0"/>
              <a:t>: Government ministers from each EU country, according to the policy area to be discussed</a:t>
            </a:r>
          </a:p>
          <a:p>
            <a:r>
              <a:rPr lang="en-US" b="1" dirty="0"/>
              <a:t>President</a:t>
            </a:r>
            <a:r>
              <a:rPr lang="en-US" dirty="0"/>
              <a:t>: Each EU country holds the presidency on a 6-month rotating basis</a:t>
            </a:r>
          </a:p>
          <a:p>
            <a:r>
              <a:rPr lang="en-US" b="1" dirty="0"/>
              <a:t>Established in</a:t>
            </a:r>
            <a:r>
              <a:rPr lang="en-US" dirty="0"/>
              <a:t>: 1958 (as Council of the European Economic Community)</a:t>
            </a:r>
          </a:p>
          <a:p>
            <a:r>
              <a:rPr lang="en-US" b="1" dirty="0"/>
              <a:t>Location</a:t>
            </a:r>
            <a:r>
              <a:rPr lang="en-US" dirty="0"/>
              <a:t>: Brussels (Belgium)</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en-US" dirty="0"/>
              <a:t>In the Council, </a:t>
            </a:r>
            <a:r>
              <a:rPr lang="en-US" b="1" dirty="0"/>
              <a:t>government ministers from each EU country</a:t>
            </a:r>
            <a:r>
              <a:rPr lang="en-US" dirty="0"/>
              <a:t> meet to discuss, amend and adopt laws, and coordinate policies. The ministers have the authority to </a:t>
            </a:r>
            <a:r>
              <a:rPr lang="en-US" b="1" dirty="0"/>
              <a:t>commit their governments</a:t>
            </a:r>
            <a:r>
              <a:rPr lang="en-US" dirty="0"/>
              <a:t> to the actions agreed on in the meetings.</a:t>
            </a:r>
          </a:p>
          <a:p>
            <a:r>
              <a:rPr lang="en-US" dirty="0"/>
              <a:t>Together with the </a:t>
            </a:r>
            <a:r>
              <a:rPr lang="tr-TR" dirty="0" err="1" smtClean="0"/>
              <a:t>Europan</a:t>
            </a:r>
            <a:r>
              <a:rPr lang="tr-TR" dirty="0" smtClean="0"/>
              <a:t> </a:t>
            </a:r>
            <a:r>
              <a:rPr lang="tr-TR" dirty="0" err="1" smtClean="0"/>
              <a:t>Parlament</a:t>
            </a:r>
            <a:r>
              <a:rPr lang="tr-TR" u="sng" dirty="0"/>
              <a:t>,</a:t>
            </a:r>
            <a:r>
              <a:rPr lang="en-US" b="1" dirty="0" smtClean="0"/>
              <a:t>body</a:t>
            </a:r>
            <a:r>
              <a:rPr lang="tr-TR" b="1" dirty="0" smtClean="0"/>
              <a:t> </a:t>
            </a:r>
            <a:r>
              <a:rPr lang="en-US" dirty="0" smtClean="0"/>
              <a:t>of </a:t>
            </a:r>
            <a:r>
              <a:rPr lang="en-US" dirty="0"/>
              <a:t>the EU.</a:t>
            </a:r>
          </a:p>
          <a:p>
            <a:r>
              <a:rPr lang="en-US" dirty="0"/>
              <a:t>Not to be confused with:</a:t>
            </a:r>
          </a:p>
          <a:p>
            <a:r>
              <a:rPr lang="tr-TR" dirty="0" err="1" smtClean="0"/>
              <a:t>Europan</a:t>
            </a:r>
            <a:r>
              <a:rPr lang="tr-TR" dirty="0" smtClean="0"/>
              <a:t> </a:t>
            </a:r>
            <a:r>
              <a:rPr lang="tr-TR" dirty="0" err="1" smtClean="0"/>
              <a:t>Council</a:t>
            </a:r>
            <a:r>
              <a:rPr lang="en-US" dirty="0"/>
              <a:t> - quarterly summits, where EU leaders meet to set the broad direction of EU policy making</a:t>
            </a:r>
          </a:p>
          <a:p>
            <a:r>
              <a:rPr lang="tr-TR" dirty="0" err="1" smtClean="0"/>
              <a:t>Council</a:t>
            </a:r>
            <a:r>
              <a:rPr lang="tr-TR" dirty="0" smtClean="0"/>
              <a:t> of </a:t>
            </a:r>
            <a:r>
              <a:rPr lang="tr-TR" dirty="0" err="1" smtClean="0"/>
              <a:t>Europe</a:t>
            </a:r>
            <a:r>
              <a:rPr lang="en-US" dirty="0"/>
              <a:t> - not an EU body at all.</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President</a:t>
            </a:r>
            <a:endParaRPr lang="tr-TR" dirty="0"/>
          </a:p>
        </p:txBody>
      </p:sp>
      <p:pic>
        <p:nvPicPr>
          <p:cNvPr id="8" name="7 İçerik Yer Tutucusu" descr="Ailenizin Sozlu Tarihi (1).jpg"/>
          <p:cNvPicPr>
            <a:picLocks noGrp="1" noChangeAspect="1"/>
          </p:cNvPicPr>
          <p:nvPr>
            <p:ph sz="half" idx="1"/>
          </p:nvPr>
        </p:nvPicPr>
        <p:blipFill>
          <a:blip r:embed="rId2" cstate="print"/>
          <a:stretch>
            <a:fillRect/>
          </a:stretch>
        </p:blipFill>
        <p:spPr>
          <a:xfrm>
            <a:off x="179512" y="1124744"/>
            <a:ext cx="8784976" cy="3960440"/>
          </a:xfrm>
        </p:spPr>
      </p:pic>
      <p:sp>
        <p:nvSpPr>
          <p:cNvPr id="9" name="8 İçerik Yer Tutucusu"/>
          <p:cNvSpPr>
            <a:spLocks noGrp="1"/>
          </p:cNvSpPr>
          <p:nvPr>
            <p:ph sz="half" idx="2"/>
          </p:nvPr>
        </p:nvSpPr>
        <p:spPr>
          <a:xfrm>
            <a:off x="3491880" y="5129808"/>
            <a:ext cx="3024336" cy="1728192"/>
          </a:xfrm>
        </p:spPr>
        <p:txBody>
          <a:bodyPr>
            <a:normAutofit/>
          </a:bodyPr>
          <a:lstStyle/>
          <a:p>
            <a:pPr>
              <a:buNone/>
            </a:pPr>
            <a:r>
              <a:rPr lang="tr-TR" dirty="0" smtClean="0"/>
              <a:t>  Donald </a:t>
            </a:r>
            <a:r>
              <a:rPr lang="tr-TR" dirty="0" err="1" smtClean="0"/>
              <a:t>Tusk</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smtClean="0"/>
              <a:t>What does the Council do?</a:t>
            </a:r>
            <a:br>
              <a:rPr lang="en-US" dirty="0" smtClean="0"/>
            </a:br>
            <a:endParaRPr lang="tr-TR" dirty="0"/>
          </a:p>
        </p:txBody>
      </p:sp>
      <p:sp>
        <p:nvSpPr>
          <p:cNvPr id="3" name="2 İçerik Yer Tutucusu"/>
          <p:cNvSpPr>
            <a:spLocks noGrp="1"/>
          </p:cNvSpPr>
          <p:nvPr>
            <p:ph idx="1"/>
          </p:nvPr>
        </p:nvSpPr>
        <p:spPr/>
        <p:txBody>
          <a:bodyPr>
            <a:normAutofit/>
          </a:bodyPr>
          <a:lstStyle/>
          <a:p>
            <a:r>
              <a:rPr lang="en-US" b="1" dirty="0" smtClean="0"/>
              <a:t>Negotiates </a:t>
            </a:r>
            <a:r>
              <a:rPr lang="en-US" b="1" dirty="0"/>
              <a:t>and adopts EU laws</a:t>
            </a:r>
            <a:r>
              <a:rPr lang="en-US" dirty="0"/>
              <a:t>, together with the </a:t>
            </a:r>
            <a:r>
              <a:rPr lang="tr-TR" dirty="0" smtClean="0"/>
              <a:t> </a:t>
            </a:r>
            <a:r>
              <a:rPr lang="tr-TR" dirty="0" err="1" smtClean="0"/>
              <a:t>Europan</a:t>
            </a:r>
            <a:r>
              <a:rPr lang="tr-TR" dirty="0" smtClean="0"/>
              <a:t> </a:t>
            </a:r>
            <a:r>
              <a:rPr lang="tr-TR" dirty="0" err="1" smtClean="0"/>
              <a:t>Parlament</a:t>
            </a:r>
            <a:r>
              <a:rPr lang="tr-TR" u="sng" dirty="0" smtClean="0"/>
              <a:t>,</a:t>
            </a:r>
            <a:r>
              <a:rPr lang="en-US" dirty="0" smtClean="0"/>
              <a:t>, </a:t>
            </a:r>
            <a:r>
              <a:rPr lang="en-US" dirty="0"/>
              <a:t>based on proposals from the </a:t>
            </a:r>
            <a:r>
              <a:rPr lang="tr-TR" u="sng" dirty="0" err="1" smtClean="0"/>
              <a:t>Europan</a:t>
            </a:r>
            <a:r>
              <a:rPr lang="tr-TR" u="sng" dirty="0" smtClean="0"/>
              <a:t> </a:t>
            </a:r>
            <a:r>
              <a:rPr lang="tr-TR" u="sng" dirty="0" err="1" smtClean="0"/>
              <a:t>Commission</a:t>
            </a:r>
            <a:endParaRPr lang="en-US" dirty="0"/>
          </a:p>
          <a:p>
            <a:r>
              <a:rPr lang="en-US" b="1" dirty="0"/>
              <a:t>Coordinates</a:t>
            </a:r>
            <a:r>
              <a:rPr lang="en-US" dirty="0"/>
              <a:t> EU countries' policies</a:t>
            </a:r>
          </a:p>
          <a:p>
            <a:r>
              <a:rPr lang="en-US" dirty="0"/>
              <a:t>Develops the EU's </a:t>
            </a:r>
            <a:r>
              <a:rPr lang="en-US" b="1" dirty="0"/>
              <a:t>foreign &amp; security policy</a:t>
            </a:r>
            <a:r>
              <a:rPr lang="en-US" dirty="0"/>
              <a:t>, based on </a:t>
            </a:r>
            <a:r>
              <a:rPr lang="tr-TR" dirty="0" smtClean="0"/>
              <a:t> </a:t>
            </a:r>
            <a:r>
              <a:rPr lang="tr-TR" dirty="0" err="1" smtClean="0"/>
              <a:t>Europan</a:t>
            </a:r>
            <a:r>
              <a:rPr lang="tr-TR" dirty="0" smtClean="0"/>
              <a:t> </a:t>
            </a:r>
            <a:r>
              <a:rPr lang="tr-TR" dirty="0" err="1" smtClean="0"/>
              <a:t>Council</a:t>
            </a:r>
            <a:r>
              <a:rPr lang="tr-TR" dirty="0" smtClean="0"/>
              <a:t> </a:t>
            </a:r>
            <a:r>
              <a:rPr lang="en-US" dirty="0"/>
              <a:t> guidelines</a:t>
            </a:r>
          </a:p>
          <a:p>
            <a:r>
              <a:rPr lang="en-US" dirty="0"/>
              <a:t>Concludes </a:t>
            </a:r>
            <a:r>
              <a:rPr lang="en-US" b="1" dirty="0"/>
              <a:t>agreements</a:t>
            </a:r>
            <a:r>
              <a:rPr lang="en-US" dirty="0"/>
              <a:t> between the EU and other countries or international </a:t>
            </a:r>
            <a:r>
              <a:rPr lang="en-US" dirty="0" err="1"/>
              <a:t>organisations</a:t>
            </a:r>
            <a:endParaRPr lang="en-US" dirty="0"/>
          </a:p>
          <a:p>
            <a:r>
              <a:rPr lang="en-US" dirty="0"/>
              <a:t>Adopts the annual </a:t>
            </a:r>
            <a:r>
              <a:rPr lang="tr-TR" dirty="0" smtClean="0"/>
              <a:t>EU </a:t>
            </a:r>
            <a:r>
              <a:rPr lang="tr-TR" dirty="0" err="1" smtClean="0"/>
              <a:t>Budget</a:t>
            </a:r>
            <a:r>
              <a:rPr lang="en-US" dirty="0"/>
              <a:t> - jointly with the European Parliament.</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lstStyle/>
          <a:p>
            <a:endParaRPr lang="tr-TR" dirty="0"/>
          </a:p>
        </p:txBody>
      </p:sp>
      <p:sp>
        <p:nvSpPr>
          <p:cNvPr id="3" name="2 İçerik Yer Tutucusu"/>
          <p:cNvSpPr>
            <a:spLocks noGrp="1"/>
          </p:cNvSpPr>
          <p:nvPr>
            <p:ph sz="half" idx="1"/>
          </p:nvPr>
        </p:nvSpPr>
        <p:spPr>
          <a:xfrm>
            <a:off x="457200" y="5661248"/>
            <a:ext cx="8147248" cy="1196752"/>
          </a:xfrm>
        </p:spPr>
        <p:txBody>
          <a:bodyPr>
            <a:normAutofit fontScale="85000" lnSpcReduction="20000"/>
          </a:bodyPr>
          <a:lstStyle/>
          <a:p>
            <a:r>
              <a:rPr lang="en-US" dirty="0"/>
              <a:t>What does the Parliament do and what are the responsibilities of the Commission? What do we mean with the European Council and how is it different from the Council of the European Union?</a:t>
            </a:r>
            <a:endParaRPr lang="tr-TR" dirty="0"/>
          </a:p>
        </p:txBody>
      </p:sp>
      <p:pic>
        <p:nvPicPr>
          <p:cNvPr id="6" name="5 İçerik Yer Tutucusu" descr="abc_eu_institutions_large_en.jpg"/>
          <p:cNvPicPr>
            <a:picLocks noGrp="1" noChangeAspect="1"/>
          </p:cNvPicPr>
          <p:nvPr>
            <p:ph sz="half" idx="2"/>
          </p:nvPr>
        </p:nvPicPr>
        <p:blipFill>
          <a:blip r:embed="rId2" cstate="print"/>
          <a:stretch>
            <a:fillRect/>
          </a:stretch>
        </p:blipFill>
        <p:spPr>
          <a:xfrm>
            <a:off x="323528" y="0"/>
            <a:ext cx="8424936" cy="5733256"/>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fontScale="90000"/>
          </a:bodyPr>
          <a:lstStyle/>
          <a:p>
            <a:r>
              <a:rPr lang="tr-TR" dirty="0" err="1"/>
              <a:t>Composition</a:t>
            </a:r>
            <a:r>
              <a:rPr lang="tr-TR" dirty="0"/>
              <a:t/>
            </a:r>
            <a:br>
              <a:rPr lang="tr-TR" dirty="0"/>
            </a:br>
            <a:endParaRPr lang="tr-TR" dirty="0"/>
          </a:p>
        </p:txBody>
      </p:sp>
      <p:sp>
        <p:nvSpPr>
          <p:cNvPr id="6" name="5 İçerik Yer Tutucusu"/>
          <p:cNvSpPr>
            <a:spLocks noGrp="1"/>
          </p:cNvSpPr>
          <p:nvPr>
            <p:ph idx="1"/>
          </p:nvPr>
        </p:nvSpPr>
        <p:spPr/>
        <p:txBody>
          <a:bodyPr>
            <a:normAutofit/>
          </a:bodyPr>
          <a:lstStyle/>
          <a:p>
            <a:r>
              <a:rPr lang="en-US" dirty="0"/>
              <a:t>There are </a:t>
            </a:r>
            <a:r>
              <a:rPr lang="en-US" b="1" dirty="0"/>
              <a:t>no fixed members </a:t>
            </a:r>
            <a:r>
              <a:rPr lang="en-US" dirty="0"/>
              <a:t>of the EU Council. Instead, the Council meets in </a:t>
            </a:r>
            <a:r>
              <a:rPr lang="tr-TR" dirty="0" smtClean="0"/>
              <a:t>10 </a:t>
            </a:r>
            <a:r>
              <a:rPr lang="tr-TR" dirty="0" err="1" smtClean="0"/>
              <a:t>different</a:t>
            </a:r>
            <a:r>
              <a:rPr lang="tr-TR" dirty="0" smtClean="0"/>
              <a:t> </a:t>
            </a:r>
            <a:r>
              <a:rPr lang="tr-TR" dirty="0" err="1" smtClean="0"/>
              <a:t>configurations</a:t>
            </a:r>
            <a:r>
              <a:rPr lang="en-US" dirty="0" smtClean="0"/>
              <a:t>, </a:t>
            </a:r>
            <a:r>
              <a:rPr lang="en-US" dirty="0"/>
              <a:t>each corresponding to the policy area being discussed. Depending on the configuration, each country sends their minister responsible for that policy area.</a:t>
            </a:r>
          </a:p>
          <a:p>
            <a:r>
              <a:rPr lang="en-US" dirty="0"/>
              <a:t>For example, when the Council meeting on economic and financial affairs (the "</a:t>
            </a:r>
            <a:r>
              <a:rPr lang="en-US" dirty="0" err="1"/>
              <a:t>Ecofin</a:t>
            </a:r>
            <a:r>
              <a:rPr lang="en-US" dirty="0"/>
              <a:t> Council") is held, it is attended by each country's finance minister.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84982"/>
          </a:xfrm>
        </p:spPr>
        <p:txBody>
          <a:bodyPr>
            <a:normAutofit fontScale="90000"/>
          </a:bodyPr>
          <a:lstStyle/>
          <a:p>
            <a:r>
              <a:rPr lang="tr-TR" b="1" dirty="0"/>
              <a:t/>
            </a:r>
            <a:br>
              <a:rPr lang="tr-TR" b="1" dirty="0"/>
            </a:br>
            <a:r>
              <a:rPr lang="tr-TR" b="1" dirty="0"/>
              <a:t> </a:t>
            </a:r>
            <a:r>
              <a:rPr lang="tr-TR" b="1" dirty="0" err="1" smtClean="0"/>
              <a:t>Who</a:t>
            </a:r>
            <a:r>
              <a:rPr lang="tr-TR" b="1" dirty="0" smtClean="0"/>
              <a:t> </a:t>
            </a:r>
            <a:r>
              <a:rPr lang="tr-TR" b="1" dirty="0" err="1" smtClean="0"/>
              <a:t>chairs</a:t>
            </a:r>
            <a:r>
              <a:rPr lang="tr-TR" b="1" dirty="0" smtClean="0"/>
              <a:t> </a:t>
            </a:r>
            <a:r>
              <a:rPr lang="tr-TR" b="1" dirty="0" err="1"/>
              <a:t>the</a:t>
            </a:r>
            <a:r>
              <a:rPr lang="tr-TR" b="1" dirty="0"/>
              <a:t> </a:t>
            </a:r>
            <a:r>
              <a:rPr lang="tr-TR" b="1" dirty="0" err="1"/>
              <a:t>meetings</a:t>
            </a:r>
            <a:r>
              <a:rPr lang="tr-TR" b="1" dirty="0"/>
              <a:t>?</a:t>
            </a:r>
            <a:br>
              <a:rPr lang="tr-TR" b="1" dirty="0"/>
            </a:br>
            <a:r>
              <a:rPr lang="tr-TR" b="1" dirty="0"/>
              <a:t/>
            </a:r>
            <a:br>
              <a:rPr lang="tr-TR" b="1" dirty="0"/>
            </a:br>
            <a:endParaRPr lang="tr-TR" dirty="0"/>
          </a:p>
        </p:txBody>
      </p:sp>
      <p:sp>
        <p:nvSpPr>
          <p:cNvPr id="3" name="2 İçerik Yer Tutucusu"/>
          <p:cNvSpPr>
            <a:spLocks noGrp="1"/>
          </p:cNvSpPr>
          <p:nvPr>
            <p:ph idx="1"/>
          </p:nvPr>
        </p:nvSpPr>
        <p:spPr/>
        <p:txBody>
          <a:bodyPr>
            <a:normAutofit fontScale="92500" lnSpcReduction="20000"/>
          </a:bodyPr>
          <a:lstStyle/>
          <a:p>
            <a:r>
              <a:rPr lang="en-US" dirty="0"/>
              <a:t>The Foreign Affairs Council has a permanent chairperson - the </a:t>
            </a:r>
            <a:r>
              <a:rPr lang="tr-TR" dirty="0" smtClean="0"/>
              <a:t>EU </a:t>
            </a:r>
            <a:r>
              <a:rPr lang="tr-TR" dirty="0" err="1" smtClean="0"/>
              <a:t>High</a:t>
            </a:r>
            <a:r>
              <a:rPr lang="tr-TR" dirty="0" smtClean="0"/>
              <a:t> </a:t>
            </a:r>
            <a:r>
              <a:rPr lang="tr-TR" dirty="0" err="1" smtClean="0"/>
              <a:t>Representative</a:t>
            </a:r>
            <a:r>
              <a:rPr lang="tr-TR" dirty="0" smtClean="0"/>
              <a:t> </a:t>
            </a:r>
            <a:r>
              <a:rPr lang="tr-TR" dirty="0" err="1" smtClean="0"/>
              <a:t>for</a:t>
            </a:r>
            <a:r>
              <a:rPr lang="tr-TR" dirty="0" smtClean="0"/>
              <a:t> </a:t>
            </a:r>
            <a:r>
              <a:rPr lang="tr-TR" dirty="0" err="1" smtClean="0"/>
              <a:t>Foreign</a:t>
            </a:r>
            <a:r>
              <a:rPr lang="tr-TR" dirty="0" smtClean="0"/>
              <a:t> </a:t>
            </a:r>
            <a:r>
              <a:rPr lang="tr-TR" dirty="0" err="1" smtClean="0"/>
              <a:t>Affairs</a:t>
            </a:r>
            <a:r>
              <a:rPr lang="tr-TR" dirty="0" smtClean="0"/>
              <a:t> </a:t>
            </a:r>
            <a:r>
              <a:rPr lang="tr-TR" dirty="0" err="1" smtClean="0"/>
              <a:t>and</a:t>
            </a:r>
            <a:r>
              <a:rPr lang="tr-TR" dirty="0" smtClean="0"/>
              <a:t> </a:t>
            </a:r>
            <a:r>
              <a:rPr lang="tr-TR" dirty="0" err="1" smtClean="0"/>
              <a:t>Security</a:t>
            </a:r>
            <a:r>
              <a:rPr lang="tr-TR" dirty="0" smtClean="0"/>
              <a:t> </a:t>
            </a:r>
            <a:r>
              <a:rPr lang="tr-TR" dirty="0" err="1" smtClean="0"/>
              <a:t>Policy</a:t>
            </a:r>
            <a:r>
              <a:rPr lang="en-US" dirty="0" smtClean="0"/>
              <a:t>. All </a:t>
            </a:r>
            <a:r>
              <a:rPr lang="en-US" dirty="0"/>
              <a:t>other Council meetings are chaired by the relevant minister of the country holding the </a:t>
            </a:r>
            <a:r>
              <a:rPr lang="tr-TR" dirty="0" err="1" smtClean="0"/>
              <a:t>rotating</a:t>
            </a:r>
            <a:r>
              <a:rPr lang="tr-TR" dirty="0" smtClean="0"/>
              <a:t> EU </a:t>
            </a:r>
            <a:r>
              <a:rPr lang="tr-TR" dirty="0" err="1" smtClean="0"/>
              <a:t>presidency</a:t>
            </a:r>
            <a:r>
              <a:rPr lang="en-US" dirty="0" smtClean="0"/>
              <a:t>.</a:t>
            </a:r>
            <a:endParaRPr lang="en-US" dirty="0"/>
          </a:p>
          <a:p>
            <a:r>
              <a:rPr lang="en-US" dirty="0"/>
              <a:t>For example, any Environment Council meeting in the period when Estonia holds the presidency will be chaired by the Estonian environment minister.</a:t>
            </a:r>
          </a:p>
          <a:p>
            <a:r>
              <a:rPr lang="en-US" b="1" dirty="0"/>
              <a:t>Overall consistency</a:t>
            </a:r>
            <a:r>
              <a:rPr lang="en-US" dirty="0"/>
              <a:t> is ensured by the General Affairs Council - which is supported by the Permanent Representatives Committee. This is composed of EU countries' </a:t>
            </a:r>
            <a:r>
              <a:rPr lang="tr-TR" dirty="0" err="1" smtClean="0"/>
              <a:t>Permanent</a:t>
            </a:r>
            <a:r>
              <a:rPr lang="tr-TR" dirty="0" smtClean="0"/>
              <a:t> </a:t>
            </a:r>
            <a:r>
              <a:rPr lang="tr-TR" dirty="0" err="1" smtClean="0"/>
              <a:t>Representatives</a:t>
            </a:r>
            <a:r>
              <a:rPr lang="tr-TR" dirty="0" smtClean="0"/>
              <a:t> </a:t>
            </a:r>
            <a:r>
              <a:rPr lang="tr-TR" dirty="0" err="1" smtClean="0"/>
              <a:t>to</a:t>
            </a:r>
            <a:r>
              <a:rPr lang="tr-TR" dirty="0" smtClean="0"/>
              <a:t> </a:t>
            </a:r>
            <a:r>
              <a:rPr lang="tr-TR" dirty="0" err="1" smtClean="0"/>
              <a:t>the</a:t>
            </a:r>
            <a:r>
              <a:rPr lang="tr-TR" dirty="0" smtClean="0"/>
              <a:t> EU</a:t>
            </a:r>
            <a:r>
              <a:rPr lang="en-US" dirty="0" smtClean="0"/>
              <a:t>, </a:t>
            </a:r>
            <a:r>
              <a:rPr lang="en-US" dirty="0"/>
              <a:t>who are, in effect, national ambassadors to the EU.</a:t>
            </a:r>
          </a:p>
          <a:p>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a:t>Eurozone</a:t>
            </a:r>
            <a:r>
              <a:rPr lang="tr-TR" b="1" dirty="0"/>
              <a:t> </a:t>
            </a:r>
            <a:r>
              <a:rPr lang="tr-TR" b="1" dirty="0" err="1"/>
              <a:t>countries</a:t>
            </a:r>
            <a:r>
              <a:rPr lang="tr-TR" b="1" dirty="0"/>
              <a:t/>
            </a:r>
            <a:br>
              <a:rPr lang="tr-TR" b="1" dirty="0"/>
            </a:br>
            <a:endParaRPr lang="tr-TR" dirty="0"/>
          </a:p>
        </p:txBody>
      </p:sp>
      <p:sp>
        <p:nvSpPr>
          <p:cNvPr id="3" name="2 İçerik Yer Tutucusu"/>
          <p:cNvSpPr>
            <a:spLocks noGrp="1"/>
          </p:cNvSpPr>
          <p:nvPr>
            <p:ph idx="1"/>
          </p:nvPr>
        </p:nvSpPr>
        <p:spPr/>
        <p:txBody>
          <a:bodyPr/>
          <a:lstStyle/>
          <a:p>
            <a:r>
              <a:rPr lang="en-US" dirty="0" err="1"/>
              <a:t>Eurozone</a:t>
            </a:r>
            <a:r>
              <a:rPr lang="en-US" dirty="0"/>
              <a:t> countries coordinate their </a:t>
            </a:r>
            <a:r>
              <a:rPr lang="en-US" b="1" dirty="0"/>
              <a:t>economic policy</a:t>
            </a:r>
            <a:r>
              <a:rPr lang="en-US" dirty="0"/>
              <a:t> through the </a:t>
            </a:r>
            <a:r>
              <a:rPr lang="tr-TR" dirty="0" err="1" smtClean="0"/>
              <a:t>Eurogroup</a:t>
            </a:r>
            <a:r>
              <a:rPr lang="tr-TR" dirty="0"/>
              <a:t>,</a:t>
            </a:r>
            <a:r>
              <a:rPr lang="en-US" dirty="0"/>
              <a:t> which consists of their economy and finance ministers. It meets the day before Economic &amp; Financial Affairs Council meetings. Agreements reached in </a:t>
            </a:r>
            <a:r>
              <a:rPr lang="en-US" dirty="0" err="1"/>
              <a:t>Eurogroup</a:t>
            </a:r>
            <a:r>
              <a:rPr lang="en-US" dirty="0"/>
              <a:t> gatherings are formally decided upon in the Council the next day, with only ministers of </a:t>
            </a:r>
            <a:r>
              <a:rPr lang="en-US" dirty="0" err="1"/>
              <a:t>Eurozone</a:t>
            </a:r>
            <a:r>
              <a:rPr lang="en-US" dirty="0"/>
              <a:t> countries voting on those issues.</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TotalTime>
  <Words>216</Words>
  <Application>Microsoft Office PowerPoint</Application>
  <PresentationFormat>Ekran Gösterisi (4:3)</PresentationFormat>
  <Paragraphs>52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Council of the European Union</vt:lpstr>
      <vt:lpstr>Slayt 2</vt:lpstr>
      <vt:lpstr>Slayt 3</vt:lpstr>
      <vt:lpstr>President</vt:lpstr>
      <vt:lpstr>What does the Council do? </vt:lpstr>
      <vt:lpstr>Slayt 6</vt:lpstr>
      <vt:lpstr>Composition </vt:lpstr>
      <vt:lpstr>  Who chairs the meetings?  </vt:lpstr>
      <vt:lpstr>Eurozone countries </vt:lpstr>
      <vt:lpstr>How does the Council work? </vt:lpstr>
      <vt:lpstr>The European Council</vt:lpstr>
      <vt:lpstr>Members of the European Council </vt:lpstr>
      <vt:lpstr>What does the Council of the EU do?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of the European Union</dc:title>
  <dc:creator>Asus</dc:creator>
  <cp:lastModifiedBy>Admin-PC</cp:lastModifiedBy>
  <cp:revision>24</cp:revision>
  <dcterms:created xsi:type="dcterms:W3CDTF">2018-12-12T17:22:37Z</dcterms:created>
  <dcterms:modified xsi:type="dcterms:W3CDTF">2019-01-15T12:04:22Z</dcterms:modified>
</cp:coreProperties>
</file>